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1"/>
  </p:sldMasterIdLst>
  <p:notesMasterIdLst>
    <p:notesMasterId r:id="rId67"/>
  </p:notesMasterIdLst>
  <p:handoutMasterIdLst>
    <p:handoutMasterId r:id="rId68"/>
  </p:handoutMasterIdLst>
  <p:sldIdLst>
    <p:sldId id="256" r:id="rId2"/>
    <p:sldId id="293" r:id="rId3"/>
    <p:sldId id="335" r:id="rId4"/>
    <p:sldId id="334" r:id="rId5"/>
    <p:sldId id="258" r:id="rId6"/>
    <p:sldId id="259" r:id="rId7"/>
    <p:sldId id="298" r:id="rId8"/>
    <p:sldId id="299" r:id="rId9"/>
    <p:sldId id="297" r:id="rId10"/>
    <p:sldId id="314" r:id="rId11"/>
    <p:sldId id="302" r:id="rId12"/>
    <p:sldId id="304" r:id="rId13"/>
    <p:sldId id="305" r:id="rId14"/>
    <p:sldId id="306" r:id="rId15"/>
    <p:sldId id="289" r:id="rId16"/>
    <p:sldId id="300" r:id="rId17"/>
    <p:sldId id="336" r:id="rId18"/>
    <p:sldId id="290" r:id="rId19"/>
    <p:sldId id="260" r:id="rId20"/>
    <p:sldId id="261" r:id="rId21"/>
    <p:sldId id="262" r:id="rId22"/>
    <p:sldId id="309" r:id="rId23"/>
    <p:sldId id="292" r:id="rId24"/>
    <p:sldId id="310" r:id="rId25"/>
    <p:sldId id="311" r:id="rId26"/>
    <p:sldId id="263" r:id="rId27"/>
    <p:sldId id="312" r:id="rId28"/>
    <p:sldId id="339" r:id="rId29"/>
    <p:sldId id="313" r:id="rId30"/>
    <p:sldId id="315" r:id="rId31"/>
    <p:sldId id="264" r:id="rId32"/>
    <p:sldId id="274" r:id="rId33"/>
    <p:sldId id="316" r:id="rId34"/>
    <p:sldId id="308" r:id="rId35"/>
    <p:sldId id="276" r:id="rId36"/>
    <p:sldId id="318" r:id="rId37"/>
    <p:sldId id="317" r:id="rId38"/>
    <p:sldId id="322" r:id="rId39"/>
    <p:sldId id="320" r:id="rId40"/>
    <p:sldId id="271" r:id="rId41"/>
    <p:sldId id="323" r:id="rId42"/>
    <p:sldId id="279" r:id="rId43"/>
    <p:sldId id="278" r:id="rId44"/>
    <p:sldId id="277" r:id="rId45"/>
    <p:sldId id="325" r:id="rId46"/>
    <p:sldId id="331" r:id="rId47"/>
    <p:sldId id="324" r:id="rId48"/>
    <p:sldId id="280" r:id="rId49"/>
    <p:sldId id="326" r:id="rId50"/>
    <p:sldId id="283" r:id="rId51"/>
    <p:sldId id="286" r:id="rId52"/>
    <p:sldId id="338" r:id="rId53"/>
    <p:sldId id="285" r:id="rId54"/>
    <p:sldId id="296" r:id="rId55"/>
    <p:sldId id="337" r:id="rId56"/>
    <p:sldId id="330" r:id="rId57"/>
    <p:sldId id="332" r:id="rId58"/>
    <p:sldId id="329" r:id="rId59"/>
    <p:sldId id="295" r:id="rId60"/>
    <p:sldId id="327" r:id="rId61"/>
    <p:sldId id="328" r:id="rId62"/>
    <p:sldId id="267" r:id="rId63"/>
    <p:sldId id="268" r:id="rId64"/>
    <p:sldId id="307" r:id="rId65"/>
    <p:sldId id="288" r:id="rId6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FF0066"/>
    <a:srgbClr val="CCECFF"/>
    <a:srgbClr val="FFFFCC"/>
    <a:srgbClr val="FFFF99"/>
    <a:srgbClr val="99CC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16"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377D30-7797-4AAB-B0E1-4DF7C4D1C4D0}" type="datetimeFigureOut">
              <a:rPr lang="vi-VN" smtClean="0"/>
              <a:t>31/08/2020</a:t>
            </a:fld>
            <a:endParaRPr lang="vi-V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6E0968-8CB2-4278-8F07-131E6E392C3B}" type="slidenum">
              <a:rPr lang="vi-VN" smtClean="0"/>
              <a:t>‹#›</a:t>
            </a:fld>
            <a:endParaRPr lang="vi-VN"/>
          </a:p>
        </p:txBody>
      </p:sp>
    </p:spTree>
    <p:extLst>
      <p:ext uri="{BB962C8B-B14F-4D97-AF65-F5344CB8AC3E}">
        <p14:creationId xmlns:p14="http://schemas.microsoft.com/office/powerpoint/2010/main" val="139213504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DE7471-7B0F-4FA0-A86E-2DC3D6838A0E}" type="datetimeFigureOut">
              <a:rPr lang="en-US" smtClean="0"/>
              <a:t>8/31/2020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D6563B-D7D8-45A6-B856-3240D3C71A33}" type="slidenum">
              <a:rPr lang="en-US" smtClean="0"/>
              <a:t>‹#›</a:t>
            </a:fld>
            <a:endParaRPr lang="en-US"/>
          </a:p>
        </p:txBody>
      </p:sp>
    </p:spTree>
    <p:extLst>
      <p:ext uri="{BB962C8B-B14F-4D97-AF65-F5344CB8AC3E}">
        <p14:creationId xmlns:p14="http://schemas.microsoft.com/office/powerpoint/2010/main" val="61097771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a:t>
            </a:fld>
            <a:endParaRPr lang="en-US"/>
          </a:p>
        </p:txBody>
      </p:sp>
    </p:spTree>
    <p:extLst>
      <p:ext uri="{BB962C8B-B14F-4D97-AF65-F5344CB8AC3E}">
        <p14:creationId xmlns:p14="http://schemas.microsoft.com/office/powerpoint/2010/main" val="24035855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10</a:t>
            </a:fld>
            <a:endParaRPr lang="en-US"/>
          </a:p>
        </p:txBody>
      </p:sp>
    </p:spTree>
    <p:extLst>
      <p:ext uri="{BB962C8B-B14F-4D97-AF65-F5344CB8AC3E}">
        <p14:creationId xmlns:p14="http://schemas.microsoft.com/office/powerpoint/2010/main" val="1226777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11</a:t>
            </a:fld>
            <a:endParaRPr lang="en-US"/>
          </a:p>
        </p:txBody>
      </p:sp>
    </p:spTree>
    <p:extLst>
      <p:ext uri="{BB962C8B-B14F-4D97-AF65-F5344CB8AC3E}">
        <p14:creationId xmlns:p14="http://schemas.microsoft.com/office/powerpoint/2010/main" val="20754390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12</a:t>
            </a:fld>
            <a:endParaRPr lang="en-US"/>
          </a:p>
        </p:txBody>
      </p:sp>
    </p:spTree>
    <p:extLst>
      <p:ext uri="{BB962C8B-B14F-4D97-AF65-F5344CB8AC3E}">
        <p14:creationId xmlns:p14="http://schemas.microsoft.com/office/powerpoint/2010/main" val="35979037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13</a:t>
            </a:fld>
            <a:endParaRPr lang="en-US"/>
          </a:p>
        </p:txBody>
      </p:sp>
    </p:spTree>
    <p:extLst>
      <p:ext uri="{BB962C8B-B14F-4D97-AF65-F5344CB8AC3E}">
        <p14:creationId xmlns:p14="http://schemas.microsoft.com/office/powerpoint/2010/main" val="14616994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14</a:t>
            </a:fld>
            <a:endParaRPr lang="en-US"/>
          </a:p>
        </p:txBody>
      </p:sp>
    </p:spTree>
    <p:extLst>
      <p:ext uri="{BB962C8B-B14F-4D97-AF65-F5344CB8AC3E}">
        <p14:creationId xmlns:p14="http://schemas.microsoft.com/office/powerpoint/2010/main" val="13840230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15</a:t>
            </a:fld>
            <a:endParaRPr lang="en-US"/>
          </a:p>
        </p:txBody>
      </p:sp>
    </p:spTree>
    <p:extLst>
      <p:ext uri="{BB962C8B-B14F-4D97-AF65-F5344CB8AC3E}">
        <p14:creationId xmlns:p14="http://schemas.microsoft.com/office/powerpoint/2010/main" val="18965404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16</a:t>
            </a:fld>
            <a:endParaRPr lang="en-US"/>
          </a:p>
        </p:txBody>
      </p:sp>
    </p:spTree>
    <p:extLst>
      <p:ext uri="{BB962C8B-B14F-4D97-AF65-F5344CB8AC3E}">
        <p14:creationId xmlns:p14="http://schemas.microsoft.com/office/powerpoint/2010/main" val="39686922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17</a:t>
            </a:fld>
            <a:endParaRPr lang="en-US"/>
          </a:p>
        </p:txBody>
      </p:sp>
    </p:spTree>
    <p:extLst>
      <p:ext uri="{BB962C8B-B14F-4D97-AF65-F5344CB8AC3E}">
        <p14:creationId xmlns:p14="http://schemas.microsoft.com/office/powerpoint/2010/main" val="2686268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18</a:t>
            </a:fld>
            <a:endParaRPr lang="en-US"/>
          </a:p>
        </p:txBody>
      </p:sp>
    </p:spTree>
    <p:extLst>
      <p:ext uri="{BB962C8B-B14F-4D97-AF65-F5344CB8AC3E}">
        <p14:creationId xmlns:p14="http://schemas.microsoft.com/office/powerpoint/2010/main" val="24259202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19</a:t>
            </a:fld>
            <a:endParaRPr lang="en-US"/>
          </a:p>
        </p:txBody>
      </p:sp>
    </p:spTree>
    <p:extLst>
      <p:ext uri="{BB962C8B-B14F-4D97-AF65-F5344CB8AC3E}">
        <p14:creationId xmlns:p14="http://schemas.microsoft.com/office/powerpoint/2010/main" val="2054332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a:t>
            </a:fld>
            <a:endParaRPr lang="en-US"/>
          </a:p>
        </p:txBody>
      </p:sp>
    </p:spTree>
    <p:extLst>
      <p:ext uri="{BB962C8B-B14F-4D97-AF65-F5344CB8AC3E}">
        <p14:creationId xmlns:p14="http://schemas.microsoft.com/office/powerpoint/2010/main" val="2738417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20</a:t>
            </a:fld>
            <a:endParaRPr lang="en-US"/>
          </a:p>
        </p:txBody>
      </p:sp>
    </p:spTree>
    <p:extLst>
      <p:ext uri="{BB962C8B-B14F-4D97-AF65-F5344CB8AC3E}">
        <p14:creationId xmlns:p14="http://schemas.microsoft.com/office/powerpoint/2010/main" val="25633805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21</a:t>
            </a:fld>
            <a:endParaRPr lang="en-US"/>
          </a:p>
        </p:txBody>
      </p:sp>
    </p:spTree>
    <p:extLst>
      <p:ext uri="{BB962C8B-B14F-4D97-AF65-F5344CB8AC3E}">
        <p14:creationId xmlns:p14="http://schemas.microsoft.com/office/powerpoint/2010/main" val="18855239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22</a:t>
            </a:fld>
            <a:endParaRPr lang="en-US"/>
          </a:p>
        </p:txBody>
      </p:sp>
    </p:spTree>
    <p:extLst>
      <p:ext uri="{BB962C8B-B14F-4D97-AF65-F5344CB8AC3E}">
        <p14:creationId xmlns:p14="http://schemas.microsoft.com/office/powerpoint/2010/main" val="29694149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23</a:t>
            </a:fld>
            <a:endParaRPr lang="en-US"/>
          </a:p>
        </p:txBody>
      </p:sp>
    </p:spTree>
    <p:extLst>
      <p:ext uri="{BB962C8B-B14F-4D97-AF65-F5344CB8AC3E}">
        <p14:creationId xmlns:p14="http://schemas.microsoft.com/office/powerpoint/2010/main" val="29369148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24</a:t>
            </a:fld>
            <a:endParaRPr lang="en-US"/>
          </a:p>
        </p:txBody>
      </p:sp>
    </p:spTree>
    <p:extLst>
      <p:ext uri="{BB962C8B-B14F-4D97-AF65-F5344CB8AC3E}">
        <p14:creationId xmlns:p14="http://schemas.microsoft.com/office/powerpoint/2010/main" val="8975619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25</a:t>
            </a:fld>
            <a:endParaRPr lang="en-US"/>
          </a:p>
        </p:txBody>
      </p:sp>
    </p:spTree>
    <p:extLst>
      <p:ext uri="{BB962C8B-B14F-4D97-AF65-F5344CB8AC3E}">
        <p14:creationId xmlns:p14="http://schemas.microsoft.com/office/powerpoint/2010/main" val="36320107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26</a:t>
            </a:fld>
            <a:endParaRPr lang="en-US"/>
          </a:p>
        </p:txBody>
      </p:sp>
    </p:spTree>
    <p:extLst>
      <p:ext uri="{BB962C8B-B14F-4D97-AF65-F5344CB8AC3E}">
        <p14:creationId xmlns:p14="http://schemas.microsoft.com/office/powerpoint/2010/main" val="6206932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27</a:t>
            </a:fld>
            <a:endParaRPr lang="en-US"/>
          </a:p>
        </p:txBody>
      </p:sp>
    </p:spTree>
    <p:extLst>
      <p:ext uri="{BB962C8B-B14F-4D97-AF65-F5344CB8AC3E}">
        <p14:creationId xmlns:p14="http://schemas.microsoft.com/office/powerpoint/2010/main" val="16991779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28</a:t>
            </a:fld>
            <a:endParaRPr lang="en-US"/>
          </a:p>
        </p:txBody>
      </p:sp>
    </p:spTree>
    <p:extLst>
      <p:ext uri="{BB962C8B-B14F-4D97-AF65-F5344CB8AC3E}">
        <p14:creationId xmlns:p14="http://schemas.microsoft.com/office/powerpoint/2010/main" val="13052071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29</a:t>
            </a:fld>
            <a:endParaRPr lang="en-US"/>
          </a:p>
        </p:txBody>
      </p:sp>
    </p:spTree>
    <p:extLst>
      <p:ext uri="{BB962C8B-B14F-4D97-AF65-F5344CB8AC3E}">
        <p14:creationId xmlns:p14="http://schemas.microsoft.com/office/powerpoint/2010/main" val="3558778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a:t>
            </a:fld>
            <a:endParaRPr lang="en-US"/>
          </a:p>
        </p:txBody>
      </p:sp>
    </p:spTree>
    <p:extLst>
      <p:ext uri="{BB962C8B-B14F-4D97-AF65-F5344CB8AC3E}">
        <p14:creationId xmlns:p14="http://schemas.microsoft.com/office/powerpoint/2010/main" val="4212230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30</a:t>
            </a:fld>
            <a:endParaRPr lang="en-US"/>
          </a:p>
        </p:txBody>
      </p:sp>
    </p:spTree>
    <p:extLst>
      <p:ext uri="{BB962C8B-B14F-4D97-AF65-F5344CB8AC3E}">
        <p14:creationId xmlns:p14="http://schemas.microsoft.com/office/powerpoint/2010/main" val="32670837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31</a:t>
            </a:fld>
            <a:endParaRPr lang="en-US"/>
          </a:p>
        </p:txBody>
      </p:sp>
    </p:spTree>
    <p:extLst>
      <p:ext uri="{BB962C8B-B14F-4D97-AF65-F5344CB8AC3E}">
        <p14:creationId xmlns:p14="http://schemas.microsoft.com/office/powerpoint/2010/main" val="20715917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32</a:t>
            </a:fld>
            <a:endParaRPr lang="en-US"/>
          </a:p>
        </p:txBody>
      </p:sp>
    </p:spTree>
    <p:extLst>
      <p:ext uri="{BB962C8B-B14F-4D97-AF65-F5344CB8AC3E}">
        <p14:creationId xmlns:p14="http://schemas.microsoft.com/office/powerpoint/2010/main" val="16786754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33</a:t>
            </a:fld>
            <a:endParaRPr lang="en-US"/>
          </a:p>
        </p:txBody>
      </p:sp>
    </p:spTree>
    <p:extLst>
      <p:ext uri="{BB962C8B-B14F-4D97-AF65-F5344CB8AC3E}">
        <p14:creationId xmlns:p14="http://schemas.microsoft.com/office/powerpoint/2010/main" val="20420224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34</a:t>
            </a:fld>
            <a:endParaRPr lang="en-US"/>
          </a:p>
        </p:txBody>
      </p:sp>
    </p:spTree>
    <p:extLst>
      <p:ext uri="{BB962C8B-B14F-4D97-AF65-F5344CB8AC3E}">
        <p14:creationId xmlns:p14="http://schemas.microsoft.com/office/powerpoint/2010/main" val="22190177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35</a:t>
            </a:fld>
            <a:endParaRPr lang="en-US"/>
          </a:p>
        </p:txBody>
      </p:sp>
    </p:spTree>
    <p:extLst>
      <p:ext uri="{BB962C8B-B14F-4D97-AF65-F5344CB8AC3E}">
        <p14:creationId xmlns:p14="http://schemas.microsoft.com/office/powerpoint/2010/main" val="228282500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36</a:t>
            </a:fld>
            <a:endParaRPr lang="en-US"/>
          </a:p>
        </p:txBody>
      </p:sp>
    </p:spTree>
    <p:extLst>
      <p:ext uri="{BB962C8B-B14F-4D97-AF65-F5344CB8AC3E}">
        <p14:creationId xmlns:p14="http://schemas.microsoft.com/office/powerpoint/2010/main" val="33632692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37</a:t>
            </a:fld>
            <a:endParaRPr lang="en-US"/>
          </a:p>
        </p:txBody>
      </p:sp>
    </p:spTree>
    <p:extLst>
      <p:ext uri="{BB962C8B-B14F-4D97-AF65-F5344CB8AC3E}">
        <p14:creationId xmlns:p14="http://schemas.microsoft.com/office/powerpoint/2010/main" val="3906241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38</a:t>
            </a:fld>
            <a:endParaRPr lang="en-US"/>
          </a:p>
        </p:txBody>
      </p:sp>
    </p:spTree>
    <p:extLst>
      <p:ext uri="{BB962C8B-B14F-4D97-AF65-F5344CB8AC3E}">
        <p14:creationId xmlns:p14="http://schemas.microsoft.com/office/powerpoint/2010/main" val="54316989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39</a:t>
            </a:fld>
            <a:endParaRPr lang="en-US"/>
          </a:p>
        </p:txBody>
      </p:sp>
    </p:spTree>
    <p:extLst>
      <p:ext uri="{BB962C8B-B14F-4D97-AF65-F5344CB8AC3E}">
        <p14:creationId xmlns:p14="http://schemas.microsoft.com/office/powerpoint/2010/main" val="2451526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a:t>
            </a:fld>
            <a:endParaRPr lang="en-US"/>
          </a:p>
        </p:txBody>
      </p:sp>
    </p:spTree>
    <p:extLst>
      <p:ext uri="{BB962C8B-B14F-4D97-AF65-F5344CB8AC3E}">
        <p14:creationId xmlns:p14="http://schemas.microsoft.com/office/powerpoint/2010/main" val="322310394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40</a:t>
            </a:fld>
            <a:endParaRPr lang="en-US"/>
          </a:p>
        </p:txBody>
      </p:sp>
    </p:spTree>
    <p:extLst>
      <p:ext uri="{BB962C8B-B14F-4D97-AF65-F5344CB8AC3E}">
        <p14:creationId xmlns:p14="http://schemas.microsoft.com/office/powerpoint/2010/main" val="15261390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41</a:t>
            </a:fld>
            <a:endParaRPr lang="en-US"/>
          </a:p>
        </p:txBody>
      </p:sp>
    </p:spTree>
    <p:extLst>
      <p:ext uri="{BB962C8B-B14F-4D97-AF65-F5344CB8AC3E}">
        <p14:creationId xmlns:p14="http://schemas.microsoft.com/office/powerpoint/2010/main" val="327370274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42</a:t>
            </a:fld>
            <a:endParaRPr lang="en-US"/>
          </a:p>
        </p:txBody>
      </p:sp>
    </p:spTree>
    <p:extLst>
      <p:ext uri="{BB962C8B-B14F-4D97-AF65-F5344CB8AC3E}">
        <p14:creationId xmlns:p14="http://schemas.microsoft.com/office/powerpoint/2010/main" val="12961629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43</a:t>
            </a:fld>
            <a:endParaRPr lang="en-US"/>
          </a:p>
        </p:txBody>
      </p:sp>
    </p:spTree>
    <p:extLst>
      <p:ext uri="{BB962C8B-B14F-4D97-AF65-F5344CB8AC3E}">
        <p14:creationId xmlns:p14="http://schemas.microsoft.com/office/powerpoint/2010/main" val="5241709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44</a:t>
            </a:fld>
            <a:endParaRPr lang="en-US"/>
          </a:p>
        </p:txBody>
      </p:sp>
    </p:spTree>
    <p:extLst>
      <p:ext uri="{BB962C8B-B14F-4D97-AF65-F5344CB8AC3E}">
        <p14:creationId xmlns:p14="http://schemas.microsoft.com/office/powerpoint/2010/main" val="194935851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45</a:t>
            </a:fld>
            <a:endParaRPr lang="en-US"/>
          </a:p>
        </p:txBody>
      </p:sp>
    </p:spTree>
    <p:extLst>
      <p:ext uri="{BB962C8B-B14F-4D97-AF65-F5344CB8AC3E}">
        <p14:creationId xmlns:p14="http://schemas.microsoft.com/office/powerpoint/2010/main" val="31491402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46</a:t>
            </a:fld>
            <a:endParaRPr lang="en-US"/>
          </a:p>
        </p:txBody>
      </p:sp>
    </p:spTree>
    <p:extLst>
      <p:ext uri="{BB962C8B-B14F-4D97-AF65-F5344CB8AC3E}">
        <p14:creationId xmlns:p14="http://schemas.microsoft.com/office/powerpoint/2010/main" val="16959553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47</a:t>
            </a:fld>
            <a:endParaRPr lang="en-US"/>
          </a:p>
        </p:txBody>
      </p:sp>
    </p:spTree>
    <p:extLst>
      <p:ext uri="{BB962C8B-B14F-4D97-AF65-F5344CB8AC3E}">
        <p14:creationId xmlns:p14="http://schemas.microsoft.com/office/powerpoint/2010/main" val="25737286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48</a:t>
            </a:fld>
            <a:endParaRPr lang="en-US"/>
          </a:p>
        </p:txBody>
      </p:sp>
    </p:spTree>
    <p:extLst>
      <p:ext uri="{BB962C8B-B14F-4D97-AF65-F5344CB8AC3E}">
        <p14:creationId xmlns:p14="http://schemas.microsoft.com/office/powerpoint/2010/main" val="252761559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49</a:t>
            </a:fld>
            <a:endParaRPr lang="en-US"/>
          </a:p>
        </p:txBody>
      </p:sp>
    </p:spTree>
    <p:extLst>
      <p:ext uri="{BB962C8B-B14F-4D97-AF65-F5344CB8AC3E}">
        <p14:creationId xmlns:p14="http://schemas.microsoft.com/office/powerpoint/2010/main" val="1755257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a:t>
            </a:fld>
            <a:endParaRPr lang="en-US"/>
          </a:p>
        </p:txBody>
      </p:sp>
    </p:spTree>
    <p:extLst>
      <p:ext uri="{BB962C8B-B14F-4D97-AF65-F5344CB8AC3E}">
        <p14:creationId xmlns:p14="http://schemas.microsoft.com/office/powerpoint/2010/main" val="284006649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50</a:t>
            </a:fld>
            <a:endParaRPr lang="en-US"/>
          </a:p>
        </p:txBody>
      </p:sp>
    </p:spTree>
    <p:extLst>
      <p:ext uri="{BB962C8B-B14F-4D97-AF65-F5344CB8AC3E}">
        <p14:creationId xmlns:p14="http://schemas.microsoft.com/office/powerpoint/2010/main" val="16978731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51</a:t>
            </a:fld>
            <a:endParaRPr lang="en-US"/>
          </a:p>
        </p:txBody>
      </p:sp>
    </p:spTree>
    <p:extLst>
      <p:ext uri="{BB962C8B-B14F-4D97-AF65-F5344CB8AC3E}">
        <p14:creationId xmlns:p14="http://schemas.microsoft.com/office/powerpoint/2010/main" val="11494804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52</a:t>
            </a:fld>
            <a:endParaRPr lang="en-US"/>
          </a:p>
        </p:txBody>
      </p:sp>
    </p:spTree>
    <p:extLst>
      <p:ext uri="{BB962C8B-B14F-4D97-AF65-F5344CB8AC3E}">
        <p14:creationId xmlns:p14="http://schemas.microsoft.com/office/powerpoint/2010/main" val="245283319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53</a:t>
            </a:fld>
            <a:endParaRPr lang="en-US"/>
          </a:p>
        </p:txBody>
      </p:sp>
    </p:spTree>
    <p:extLst>
      <p:ext uri="{BB962C8B-B14F-4D97-AF65-F5344CB8AC3E}">
        <p14:creationId xmlns:p14="http://schemas.microsoft.com/office/powerpoint/2010/main" val="407385022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54</a:t>
            </a:fld>
            <a:endParaRPr lang="en-US"/>
          </a:p>
        </p:txBody>
      </p:sp>
    </p:spTree>
    <p:extLst>
      <p:ext uri="{BB962C8B-B14F-4D97-AF65-F5344CB8AC3E}">
        <p14:creationId xmlns:p14="http://schemas.microsoft.com/office/powerpoint/2010/main" val="10477486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55</a:t>
            </a:fld>
            <a:endParaRPr lang="en-US"/>
          </a:p>
        </p:txBody>
      </p:sp>
    </p:spTree>
    <p:extLst>
      <p:ext uri="{BB962C8B-B14F-4D97-AF65-F5344CB8AC3E}">
        <p14:creationId xmlns:p14="http://schemas.microsoft.com/office/powerpoint/2010/main" val="130984935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56</a:t>
            </a:fld>
            <a:endParaRPr lang="en-US"/>
          </a:p>
        </p:txBody>
      </p:sp>
    </p:spTree>
    <p:extLst>
      <p:ext uri="{BB962C8B-B14F-4D97-AF65-F5344CB8AC3E}">
        <p14:creationId xmlns:p14="http://schemas.microsoft.com/office/powerpoint/2010/main" val="364211721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57</a:t>
            </a:fld>
            <a:endParaRPr lang="en-US"/>
          </a:p>
        </p:txBody>
      </p:sp>
    </p:spTree>
    <p:extLst>
      <p:ext uri="{BB962C8B-B14F-4D97-AF65-F5344CB8AC3E}">
        <p14:creationId xmlns:p14="http://schemas.microsoft.com/office/powerpoint/2010/main" val="344424746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58</a:t>
            </a:fld>
            <a:endParaRPr lang="en-US"/>
          </a:p>
        </p:txBody>
      </p:sp>
    </p:spTree>
    <p:extLst>
      <p:ext uri="{BB962C8B-B14F-4D97-AF65-F5344CB8AC3E}">
        <p14:creationId xmlns:p14="http://schemas.microsoft.com/office/powerpoint/2010/main" val="139457793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59</a:t>
            </a:fld>
            <a:endParaRPr lang="en-US"/>
          </a:p>
        </p:txBody>
      </p:sp>
    </p:spTree>
    <p:extLst>
      <p:ext uri="{BB962C8B-B14F-4D97-AF65-F5344CB8AC3E}">
        <p14:creationId xmlns:p14="http://schemas.microsoft.com/office/powerpoint/2010/main" val="25719953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a:t>
            </a:fld>
            <a:endParaRPr lang="en-US"/>
          </a:p>
        </p:txBody>
      </p:sp>
    </p:spTree>
    <p:extLst>
      <p:ext uri="{BB962C8B-B14F-4D97-AF65-F5344CB8AC3E}">
        <p14:creationId xmlns:p14="http://schemas.microsoft.com/office/powerpoint/2010/main" val="351729279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60</a:t>
            </a:fld>
            <a:endParaRPr lang="en-US"/>
          </a:p>
        </p:txBody>
      </p:sp>
    </p:spTree>
    <p:extLst>
      <p:ext uri="{BB962C8B-B14F-4D97-AF65-F5344CB8AC3E}">
        <p14:creationId xmlns:p14="http://schemas.microsoft.com/office/powerpoint/2010/main" val="37850932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61</a:t>
            </a:fld>
            <a:endParaRPr lang="en-US"/>
          </a:p>
        </p:txBody>
      </p:sp>
    </p:spTree>
    <p:extLst>
      <p:ext uri="{BB962C8B-B14F-4D97-AF65-F5344CB8AC3E}">
        <p14:creationId xmlns:p14="http://schemas.microsoft.com/office/powerpoint/2010/main" val="53648091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62</a:t>
            </a:fld>
            <a:endParaRPr lang="en-US"/>
          </a:p>
        </p:txBody>
      </p:sp>
    </p:spTree>
    <p:extLst>
      <p:ext uri="{BB962C8B-B14F-4D97-AF65-F5344CB8AC3E}">
        <p14:creationId xmlns:p14="http://schemas.microsoft.com/office/powerpoint/2010/main" val="17163731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63</a:t>
            </a:fld>
            <a:endParaRPr lang="en-US"/>
          </a:p>
        </p:txBody>
      </p:sp>
    </p:spTree>
    <p:extLst>
      <p:ext uri="{BB962C8B-B14F-4D97-AF65-F5344CB8AC3E}">
        <p14:creationId xmlns:p14="http://schemas.microsoft.com/office/powerpoint/2010/main" val="133636743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64</a:t>
            </a:fld>
            <a:endParaRPr lang="en-US"/>
          </a:p>
        </p:txBody>
      </p:sp>
    </p:spTree>
    <p:extLst>
      <p:ext uri="{BB962C8B-B14F-4D97-AF65-F5344CB8AC3E}">
        <p14:creationId xmlns:p14="http://schemas.microsoft.com/office/powerpoint/2010/main" val="20132349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65</a:t>
            </a:fld>
            <a:endParaRPr lang="en-US"/>
          </a:p>
        </p:txBody>
      </p:sp>
    </p:spTree>
    <p:extLst>
      <p:ext uri="{BB962C8B-B14F-4D97-AF65-F5344CB8AC3E}">
        <p14:creationId xmlns:p14="http://schemas.microsoft.com/office/powerpoint/2010/main" val="1719038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7</a:t>
            </a:fld>
            <a:endParaRPr lang="en-US"/>
          </a:p>
        </p:txBody>
      </p:sp>
    </p:spTree>
    <p:extLst>
      <p:ext uri="{BB962C8B-B14F-4D97-AF65-F5344CB8AC3E}">
        <p14:creationId xmlns:p14="http://schemas.microsoft.com/office/powerpoint/2010/main" val="3916455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8</a:t>
            </a:fld>
            <a:endParaRPr lang="en-US"/>
          </a:p>
        </p:txBody>
      </p:sp>
    </p:spTree>
    <p:extLst>
      <p:ext uri="{BB962C8B-B14F-4D97-AF65-F5344CB8AC3E}">
        <p14:creationId xmlns:p14="http://schemas.microsoft.com/office/powerpoint/2010/main" val="3427579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9</a:t>
            </a:fld>
            <a:endParaRPr lang="en-US"/>
          </a:p>
        </p:txBody>
      </p:sp>
    </p:spTree>
    <p:extLst>
      <p:ext uri="{BB962C8B-B14F-4D97-AF65-F5344CB8AC3E}">
        <p14:creationId xmlns:p14="http://schemas.microsoft.com/office/powerpoint/2010/main" val="343941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vi-V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vi-VN"/>
          </a:p>
        </p:txBody>
      </p:sp>
      <p:sp>
        <p:nvSpPr>
          <p:cNvPr id="4" name="Date Placeholder 3"/>
          <p:cNvSpPr>
            <a:spLocks noGrp="1"/>
          </p:cNvSpPr>
          <p:nvPr>
            <p:ph type="dt" sz="half" idx="10"/>
          </p:nvPr>
        </p:nvSpPr>
        <p:spPr/>
        <p:txBody>
          <a:bodyPr/>
          <a:lstStyle/>
          <a:p>
            <a:fld id="{BDC80408-9D1C-41A4-88F5-1ED2A6D662B1}" type="datetime1">
              <a:rPr lang="en-US" smtClean="0"/>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1281121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C6CB5781-4F32-4B42-93DC-0C0157A9AD04}" type="datetime1">
              <a:rPr lang="en-US" smtClean="0"/>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621046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vi-V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6E0AC7E3-9743-4A0B-AA37-487D6E5F3D6F}" type="datetime1">
              <a:rPr lang="en-US" smtClean="0"/>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3196450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6F3BA1DC-9360-4196-8949-3A9A4F690E8D}" type="datetime1">
              <a:rPr lang="en-US" smtClean="0"/>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3974818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vi-V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2D7E458-4269-4E00-81D4-D839399D9C39}" type="datetime1">
              <a:rPr lang="en-US" smtClean="0"/>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406933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sz="half" idx="1"/>
          </p:nvPr>
        </p:nvSpPr>
        <p:spPr>
          <a:xfrm>
            <a:off x="6286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Content Placeholder 3"/>
          <p:cNvSpPr>
            <a:spLocks noGrp="1"/>
          </p:cNvSpPr>
          <p:nvPr>
            <p:ph sz="half" idx="2"/>
          </p:nvPr>
        </p:nvSpPr>
        <p:spPr>
          <a:xfrm>
            <a:off x="46291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Date Placeholder 4"/>
          <p:cNvSpPr>
            <a:spLocks noGrp="1"/>
          </p:cNvSpPr>
          <p:nvPr>
            <p:ph type="dt" sz="half" idx="10"/>
          </p:nvPr>
        </p:nvSpPr>
        <p:spPr/>
        <p:txBody>
          <a:bodyPr/>
          <a:lstStyle/>
          <a:p>
            <a:fld id="{D0BF24CD-2253-49A9-8014-14DE6F499AAC}" type="datetime1">
              <a:rPr lang="en-US" smtClean="0"/>
              <a:t>8/31/2020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689068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vi-V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7" name="Date Placeholder 6"/>
          <p:cNvSpPr>
            <a:spLocks noGrp="1"/>
          </p:cNvSpPr>
          <p:nvPr>
            <p:ph type="dt" sz="half" idx="10"/>
          </p:nvPr>
        </p:nvSpPr>
        <p:spPr/>
        <p:txBody>
          <a:bodyPr/>
          <a:lstStyle/>
          <a:p>
            <a:fld id="{4F13F271-8D3A-4CDE-8900-696AC8033A64}" type="datetime1">
              <a:rPr lang="en-US" smtClean="0"/>
              <a:t>8/31/2020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1855497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Date Placeholder 2"/>
          <p:cNvSpPr>
            <a:spLocks noGrp="1"/>
          </p:cNvSpPr>
          <p:nvPr>
            <p:ph type="dt" sz="half" idx="10"/>
          </p:nvPr>
        </p:nvSpPr>
        <p:spPr/>
        <p:txBody>
          <a:bodyPr/>
          <a:lstStyle/>
          <a:p>
            <a:fld id="{5F76B30D-4EE7-4CCB-9A2A-0B41BABF6F2D}" type="datetime1">
              <a:rPr lang="en-US" smtClean="0"/>
              <a:t>8/31/2020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278506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23D2BA-4369-4573-B97C-AB8744762E60}" type="datetime1">
              <a:rPr lang="en-US" smtClean="0"/>
              <a:t>8/31/2020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995658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vi-V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30EC7990-293C-4D85-AEEA-98C23ED6B5BF}" type="datetime1">
              <a:rPr lang="en-US" smtClean="0"/>
              <a:t>8/31/2020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37748341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vi-VN"/>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vi-V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AC3DFDF2-9556-412C-B45A-964409FD5C8C}" type="datetime1">
              <a:rPr lang="en-US" smtClean="0"/>
              <a:t>8/31/2020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1561198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vi-VN"/>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BD1CE67-ED5A-43DD-A4AC-0FE9587D4D64}" type="datetime1">
              <a:rPr lang="en-US" smtClean="0"/>
              <a:t>8/31/2020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29E24E3-7DF3-4851-83BC-07938BF2A0B3}" type="slidenum">
              <a:rPr lang="en-US" smtClean="0"/>
              <a:t>‹#›</a:t>
            </a:fld>
            <a:endParaRPr lang="en-US"/>
          </a:p>
        </p:txBody>
      </p:sp>
    </p:spTree>
    <p:extLst>
      <p:ext uri="{BB962C8B-B14F-4D97-AF65-F5344CB8AC3E}">
        <p14:creationId xmlns:p14="http://schemas.microsoft.com/office/powerpoint/2010/main" val="1746233455"/>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vi-V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866900"/>
            <a:ext cx="9144000" cy="1638300"/>
          </a:xfrm>
          <a:solidFill>
            <a:srgbClr val="CCECFF"/>
          </a:solidFill>
        </p:spPr>
        <p:txBody>
          <a:bodyPr>
            <a:normAutofit/>
          </a:bodyPr>
          <a:lstStyle/>
          <a:p>
            <a: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TRƯỜNG HỢP LÂM SÀNG </a:t>
            </a:r>
            <a:b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br>
            <a: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BỆNH </a:t>
            </a:r>
            <a:r>
              <a:rPr lang="en-US" sz="3600" b="1" dirty="0">
                <a:solidFill>
                  <a:srgbClr val="FF0000"/>
                </a:solidFill>
                <a:effectLst>
                  <a:outerShdw blurRad="38100" dist="38100" dir="2700000" algn="tl">
                    <a:srgbClr val="000000">
                      <a:alpha val="43137"/>
                    </a:srgbClr>
                  </a:outerShdw>
                </a:effectLst>
                <a:latin typeface="Arial" pitchFamily="34" charset="0"/>
                <a:cs typeface="Arial" pitchFamily="34" charset="0"/>
              </a:rPr>
              <a:t>SUY TỦY </a:t>
            </a:r>
            <a: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XƯƠNG </a:t>
            </a:r>
            <a:b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br>
            <a: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(APLASTIC ANEMIA)</a:t>
            </a:r>
            <a:endParaRPr lang="en-US" sz="3600" dirty="0">
              <a:solidFill>
                <a:srgbClr val="FF0000"/>
              </a:solidFill>
              <a:effectLst>
                <a:outerShdw blurRad="38100" dist="38100" dir="2700000" algn="tl">
                  <a:srgbClr val="000000">
                    <a:alpha val="43137"/>
                  </a:srgbClr>
                </a:outerShdw>
              </a:effectLst>
              <a:latin typeface="Arial" pitchFamily="34" charset="0"/>
              <a:cs typeface="Arial" pitchFamily="34" charset="0"/>
            </a:endParaRPr>
          </a:p>
        </p:txBody>
      </p:sp>
      <p:sp>
        <p:nvSpPr>
          <p:cNvPr id="3" name="Subtitle 2"/>
          <p:cNvSpPr>
            <a:spLocks noGrp="1"/>
          </p:cNvSpPr>
          <p:nvPr>
            <p:ph type="subTitle" idx="1"/>
          </p:nvPr>
        </p:nvSpPr>
        <p:spPr>
          <a:xfrm>
            <a:off x="304800" y="3886200"/>
            <a:ext cx="8305800" cy="1752600"/>
          </a:xfrm>
        </p:spPr>
        <p:txBody>
          <a:bodyPr>
            <a:normAutofit/>
          </a:bodyPr>
          <a:lstStyle/>
          <a:p>
            <a:r>
              <a:rPr lang="en-US" sz="2400" b="1" dirty="0" err="1" smtClean="0">
                <a:solidFill>
                  <a:srgbClr val="0000CC"/>
                </a:solidFill>
                <a:latin typeface="Arial" pitchFamily="34" charset="0"/>
                <a:cs typeface="Arial" pitchFamily="34" charset="0"/>
              </a:rPr>
              <a:t>Ths</a:t>
            </a:r>
            <a:r>
              <a:rPr lang="en-US" sz="2400" b="1" dirty="0" smtClean="0">
                <a:solidFill>
                  <a:srgbClr val="0000CC"/>
                </a:solidFill>
                <a:latin typeface="Arial" pitchFamily="34" charset="0"/>
                <a:cs typeface="Arial" pitchFamily="34" charset="0"/>
              </a:rPr>
              <a:t>. </a:t>
            </a:r>
            <a:r>
              <a:rPr lang="en-US" sz="2400" b="1" dirty="0" err="1" smtClean="0">
                <a:solidFill>
                  <a:srgbClr val="0000CC"/>
                </a:solidFill>
                <a:latin typeface="Arial" pitchFamily="34" charset="0"/>
                <a:cs typeface="Arial" pitchFamily="34" charset="0"/>
              </a:rPr>
              <a:t>Bs</a:t>
            </a:r>
            <a:r>
              <a:rPr lang="en-US" sz="2400" b="1" dirty="0" smtClean="0">
                <a:solidFill>
                  <a:srgbClr val="0000CC"/>
                </a:solidFill>
                <a:latin typeface="Arial" pitchFamily="34" charset="0"/>
                <a:cs typeface="Arial" pitchFamily="34" charset="0"/>
              </a:rPr>
              <a:t> Lại Thị </a:t>
            </a:r>
            <a:r>
              <a:rPr lang="en-US" sz="2400" b="1" dirty="0">
                <a:solidFill>
                  <a:srgbClr val="0000CC"/>
                </a:solidFill>
                <a:latin typeface="Arial" pitchFamily="34" charset="0"/>
                <a:cs typeface="Arial" pitchFamily="34" charset="0"/>
              </a:rPr>
              <a:t>T</a:t>
            </a:r>
            <a:r>
              <a:rPr lang="en-US" sz="2400" b="1" dirty="0" smtClean="0">
                <a:solidFill>
                  <a:srgbClr val="0000CC"/>
                </a:solidFill>
                <a:latin typeface="Arial" pitchFamily="34" charset="0"/>
                <a:cs typeface="Arial" pitchFamily="34" charset="0"/>
              </a:rPr>
              <a:t>hanh Thảo</a:t>
            </a:r>
          </a:p>
          <a:p>
            <a:r>
              <a:rPr lang="en-US" sz="2400" b="1" dirty="0" err="1" smtClean="0">
                <a:solidFill>
                  <a:srgbClr val="0000CC"/>
                </a:solidFill>
                <a:latin typeface="Arial" pitchFamily="34" charset="0"/>
                <a:cs typeface="Arial" pitchFamily="34" charset="0"/>
              </a:rPr>
              <a:t>Ths</a:t>
            </a:r>
            <a:r>
              <a:rPr lang="en-US" sz="2400" b="1" dirty="0" smtClean="0">
                <a:solidFill>
                  <a:srgbClr val="0000CC"/>
                </a:solidFill>
                <a:latin typeface="Arial" pitchFamily="34" charset="0"/>
                <a:cs typeface="Arial" pitchFamily="34" charset="0"/>
              </a:rPr>
              <a:t>. </a:t>
            </a:r>
            <a:r>
              <a:rPr lang="en-US" sz="2400" b="1" dirty="0" err="1" smtClean="0">
                <a:solidFill>
                  <a:srgbClr val="0000CC"/>
                </a:solidFill>
                <a:latin typeface="Arial" pitchFamily="34" charset="0"/>
                <a:cs typeface="Arial" pitchFamily="34" charset="0"/>
              </a:rPr>
              <a:t>Bs</a:t>
            </a:r>
            <a:r>
              <a:rPr lang="en-US" sz="2400" b="1" dirty="0" smtClean="0">
                <a:solidFill>
                  <a:srgbClr val="0000CC"/>
                </a:solidFill>
                <a:latin typeface="Arial" pitchFamily="34" charset="0"/>
                <a:cs typeface="Arial" pitchFamily="34" charset="0"/>
              </a:rPr>
              <a:t>. </a:t>
            </a:r>
            <a:r>
              <a:rPr lang="en-US" sz="2400" b="1" dirty="0" err="1" smtClean="0">
                <a:solidFill>
                  <a:srgbClr val="0000CC"/>
                </a:solidFill>
                <a:latin typeface="Arial" pitchFamily="34" charset="0"/>
                <a:cs typeface="Arial" pitchFamily="34" charset="0"/>
              </a:rPr>
              <a:t>Nguyễn</a:t>
            </a:r>
            <a:r>
              <a:rPr lang="en-US" sz="2400" b="1" dirty="0" smtClean="0">
                <a:solidFill>
                  <a:srgbClr val="0000CC"/>
                </a:solidFill>
                <a:latin typeface="Arial" pitchFamily="34" charset="0"/>
                <a:cs typeface="Arial" pitchFamily="34" charset="0"/>
              </a:rPr>
              <a:t> Quốc Thành</a:t>
            </a:r>
          </a:p>
          <a:p>
            <a:r>
              <a:rPr lang="en-US" sz="2400" b="1" dirty="0" smtClean="0">
                <a:solidFill>
                  <a:srgbClr val="0000CC"/>
                </a:solidFill>
                <a:latin typeface="Arial" pitchFamily="34" charset="0"/>
                <a:cs typeface="Arial" pitchFamily="34" charset="0"/>
              </a:rPr>
              <a:t>Bộ môn Huyết học - Đại Học Y Dược  Tp. HCM</a:t>
            </a:r>
          </a:p>
        </p:txBody>
      </p:sp>
      <p:sp>
        <p:nvSpPr>
          <p:cNvPr id="4" name="Slide Number Placeholder 3"/>
          <p:cNvSpPr>
            <a:spLocks noGrp="1"/>
          </p:cNvSpPr>
          <p:nvPr>
            <p:ph type="sldNum" sz="quarter" idx="12"/>
          </p:nvPr>
        </p:nvSpPr>
        <p:spPr/>
        <p:txBody>
          <a:bodyPr/>
          <a:lstStyle/>
          <a:p>
            <a:fld id="{F29E24E3-7DF3-4851-83BC-07938BF2A0B3}" type="slidenum">
              <a:rPr lang="en-US" smtClean="0"/>
              <a:t>1</a:t>
            </a:fld>
            <a:endParaRPr lang="en-US"/>
          </a:p>
        </p:txBody>
      </p:sp>
      <p:pic>
        <p:nvPicPr>
          <p:cNvPr id="5" name="Picture 4"/>
          <p:cNvPicPr>
            <a:picLocks noChangeAspect="1"/>
          </p:cNvPicPr>
          <p:nvPr/>
        </p:nvPicPr>
        <p:blipFill>
          <a:blip r:embed="rId3"/>
          <a:stretch>
            <a:fillRect/>
          </a:stretch>
        </p:blipFill>
        <p:spPr>
          <a:xfrm>
            <a:off x="0" y="0"/>
            <a:ext cx="2514600" cy="1591519"/>
          </a:xfrm>
          <a:prstGeom prst="rect">
            <a:avLst/>
          </a:prstGeom>
        </p:spPr>
      </p:pic>
    </p:spTree>
    <p:extLst>
      <p:ext uri="{BB962C8B-B14F-4D97-AF65-F5344CB8AC3E}">
        <p14:creationId xmlns:p14="http://schemas.microsoft.com/office/powerpoint/2010/main" val="27132566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219201"/>
            <a:ext cx="7886700" cy="4351338"/>
          </a:xfrm>
        </p:spPr>
        <p:txBody>
          <a:bodyPr>
            <a:normAutofit/>
          </a:bodyPr>
          <a:lstStyle/>
          <a:p>
            <a:pPr marL="0" indent="0" algn="just">
              <a:buNone/>
            </a:pPr>
            <a:endParaRPr lang="en-US" sz="2400" dirty="0">
              <a:latin typeface="Arial" pitchFamily="34" charset="0"/>
              <a:cs typeface="Arial" pitchFamily="34" charset="0"/>
            </a:endParaRPr>
          </a:p>
          <a:p>
            <a:pPr marL="0" indent="0" algn="just">
              <a:buNone/>
            </a:pPr>
            <a:r>
              <a:rPr lang="vi-VN" sz="2400" b="1" u="sng" dirty="0" smtClean="0">
                <a:solidFill>
                  <a:srgbClr val="0000CC"/>
                </a:solidFill>
                <a:latin typeface="Arial" pitchFamily="34" charset="0"/>
                <a:cs typeface="Arial" pitchFamily="34" charset="0"/>
              </a:rPr>
              <a:t>CÂU HỎI 2</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Mảng bầm da là hiện tượng máu thoát khỏi lòng </a:t>
            </a:r>
            <a:r>
              <a:rPr lang="en-US" sz="2400" b="1" dirty="0" smtClean="0">
                <a:solidFill>
                  <a:srgbClr val="FF0066"/>
                </a:solidFill>
                <a:latin typeface="Arial" pitchFamily="34" charset="0"/>
                <a:cs typeface="Arial" pitchFamily="34" charset="0"/>
              </a:rPr>
              <a:t>mạch.</a:t>
            </a:r>
            <a:endParaRPr lang="en-US" sz="2400" b="1" dirty="0" smtClean="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10</a:t>
            </a:fld>
            <a:endParaRPr lang="en-US"/>
          </a:p>
        </p:txBody>
      </p:sp>
    </p:spTree>
    <p:extLst>
      <p:ext uri="{BB962C8B-B14F-4D97-AF65-F5344CB8AC3E}">
        <p14:creationId xmlns:p14="http://schemas.microsoft.com/office/powerpoint/2010/main" val="12416319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457200" y="1219201"/>
            <a:ext cx="8058150" cy="4351338"/>
          </a:xfrm>
        </p:spPr>
        <p:txBody>
          <a:bodyPr>
            <a:normAutofit/>
          </a:bodyPr>
          <a:lstStyle/>
          <a:p>
            <a:pPr marL="0" indent="0" algn="just">
              <a:buNone/>
            </a:pPr>
            <a:r>
              <a:rPr lang="vi-VN" sz="2400" b="1" u="sng" dirty="0" smtClean="0">
                <a:solidFill>
                  <a:srgbClr val="0000CC"/>
                </a:solidFill>
                <a:latin typeface="Arial" pitchFamily="34" charset="0"/>
                <a:cs typeface="Arial" pitchFamily="34" charset="0"/>
              </a:rPr>
              <a:t>CÂU HỎI 2</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11</a:t>
            </a:fld>
            <a:endParaRPr lang="en-US"/>
          </a:p>
        </p:txBody>
      </p:sp>
      <p:pic>
        <p:nvPicPr>
          <p:cNvPr id="5" name="Picture 4"/>
          <p:cNvPicPr>
            <a:picLocks noChangeAspect="1"/>
          </p:cNvPicPr>
          <p:nvPr/>
        </p:nvPicPr>
        <p:blipFill>
          <a:blip r:embed="rId3"/>
          <a:stretch>
            <a:fillRect/>
          </a:stretch>
        </p:blipFill>
        <p:spPr>
          <a:xfrm>
            <a:off x="152400" y="1643478"/>
            <a:ext cx="3905250" cy="4319967"/>
          </a:xfrm>
          <a:prstGeom prst="rect">
            <a:avLst/>
          </a:prstGeom>
        </p:spPr>
      </p:pic>
      <p:sp>
        <p:nvSpPr>
          <p:cNvPr id="6" name="Rectangle 5"/>
          <p:cNvSpPr/>
          <p:nvPr/>
        </p:nvSpPr>
        <p:spPr>
          <a:xfrm>
            <a:off x="838200" y="6122003"/>
            <a:ext cx="3379451" cy="461665"/>
          </a:xfrm>
          <a:prstGeom prst="rect">
            <a:avLst/>
          </a:prstGeom>
        </p:spPr>
        <p:txBody>
          <a:bodyPr wrap="none">
            <a:spAutoFit/>
          </a:bodyPr>
          <a:lstStyle/>
          <a:p>
            <a:r>
              <a:rPr lang="en-US" sz="2400" b="1" i="1" u="sng" dirty="0" smtClean="0">
                <a:solidFill>
                  <a:srgbClr val="FF0066"/>
                </a:solidFill>
                <a:latin typeface="Arial" pitchFamily="34" charset="0"/>
                <a:cs typeface="Arial" pitchFamily="34" charset="0"/>
              </a:rPr>
              <a:t>Hình 2</a:t>
            </a:r>
            <a:r>
              <a:rPr lang="en-US" sz="2400" b="1" i="1" dirty="0" smtClean="0">
                <a:solidFill>
                  <a:srgbClr val="FF0066"/>
                </a:solidFill>
                <a:latin typeface="Arial" pitchFamily="34" charset="0"/>
                <a:cs typeface="Arial" pitchFamily="34" charset="0"/>
              </a:rPr>
              <a:t>: Mảng bầm da </a:t>
            </a:r>
            <a:endParaRPr lang="vi-VN" dirty="0"/>
          </a:p>
        </p:txBody>
      </p:sp>
      <p:sp>
        <p:nvSpPr>
          <p:cNvPr id="7" name="Rectangle 6"/>
          <p:cNvSpPr/>
          <p:nvPr/>
        </p:nvSpPr>
        <p:spPr>
          <a:xfrm>
            <a:off x="4217651" y="2146323"/>
            <a:ext cx="4926349" cy="2497094"/>
          </a:xfrm>
          <a:prstGeom prst="rect">
            <a:avLst/>
          </a:prstGeom>
        </p:spPr>
        <p:txBody>
          <a:bodyPr wrap="square">
            <a:spAutoFit/>
          </a:bodyPr>
          <a:lstStyle/>
          <a:p>
            <a:pPr lvl="0" algn="just" defTabSz="685800">
              <a:lnSpc>
                <a:spcPct val="90000"/>
              </a:lnSpc>
              <a:spcBef>
                <a:spcPts val="750"/>
              </a:spcBef>
            </a:pPr>
            <a:r>
              <a:rPr lang="en-US" sz="2400" b="1" dirty="0" smtClean="0">
                <a:solidFill>
                  <a:srgbClr val="FF0066"/>
                </a:solidFill>
                <a:latin typeface="Arial" pitchFamily="34" charset="0"/>
                <a:cs typeface="Arial" pitchFamily="34" charset="0"/>
              </a:rPr>
              <a:t>Nguyên </a:t>
            </a:r>
            <a:r>
              <a:rPr lang="en-US" sz="2400" b="1" dirty="0">
                <a:solidFill>
                  <a:srgbClr val="FF0066"/>
                </a:solidFill>
                <a:latin typeface="Arial" pitchFamily="34" charset="0"/>
                <a:cs typeface="Arial" pitchFamily="34" charset="0"/>
              </a:rPr>
              <a:t>nhân của mảng bầm da là:</a:t>
            </a:r>
          </a:p>
          <a:p>
            <a:pPr lvl="0" algn="just" defTabSz="685800">
              <a:lnSpc>
                <a:spcPct val="90000"/>
              </a:lnSpc>
              <a:spcBef>
                <a:spcPts val="750"/>
              </a:spcBef>
            </a:pPr>
            <a:endParaRPr lang="en-US" sz="2400" b="1" dirty="0">
              <a:solidFill>
                <a:srgbClr val="0000CC"/>
              </a:solidFill>
              <a:latin typeface="Arial" pitchFamily="34" charset="0"/>
              <a:cs typeface="Arial" pitchFamily="34" charset="0"/>
            </a:endParaRPr>
          </a:p>
          <a:p>
            <a:pPr marL="171450" lvl="0" indent="-171450" algn="just" defTabSz="685800">
              <a:lnSpc>
                <a:spcPct val="90000"/>
              </a:lnSpc>
              <a:spcBef>
                <a:spcPts val="750"/>
              </a:spcBef>
              <a:buFont typeface="Arial" panose="020B0604020202020204" pitchFamily="34" charset="0"/>
              <a:buChar char="•"/>
            </a:pPr>
            <a:r>
              <a:rPr lang="en-US" sz="2400" dirty="0">
                <a:solidFill>
                  <a:srgbClr val="0000CC"/>
                </a:solidFill>
                <a:latin typeface="Arial" pitchFamily="34" charset="0"/>
                <a:cs typeface="Arial" pitchFamily="34" charset="0"/>
              </a:rPr>
              <a:t>Thành mạch</a:t>
            </a:r>
          </a:p>
          <a:p>
            <a:pPr marL="171450" lvl="0" indent="-171450" algn="just" defTabSz="685800">
              <a:lnSpc>
                <a:spcPct val="90000"/>
              </a:lnSpc>
              <a:spcBef>
                <a:spcPts val="750"/>
              </a:spcBef>
              <a:buFont typeface="Arial" panose="020B0604020202020204" pitchFamily="34" charset="0"/>
              <a:buChar char="•"/>
            </a:pPr>
            <a:r>
              <a:rPr lang="en-US" sz="2400" dirty="0">
                <a:solidFill>
                  <a:srgbClr val="0000CC"/>
                </a:solidFill>
                <a:latin typeface="Arial" pitchFamily="34" charset="0"/>
                <a:cs typeface="Arial" pitchFamily="34" charset="0"/>
              </a:rPr>
              <a:t>Tiểu cầu</a:t>
            </a:r>
          </a:p>
          <a:p>
            <a:pPr marL="171450" lvl="0" indent="-171450" algn="just" defTabSz="685800">
              <a:lnSpc>
                <a:spcPct val="90000"/>
              </a:lnSpc>
              <a:spcBef>
                <a:spcPts val="750"/>
              </a:spcBef>
              <a:buFont typeface="Arial" panose="020B0604020202020204" pitchFamily="34" charset="0"/>
              <a:buChar char="•"/>
            </a:pPr>
            <a:r>
              <a:rPr lang="en-US" sz="2400" dirty="0">
                <a:solidFill>
                  <a:srgbClr val="0000CC"/>
                </a:solidFill>
                <a:latin typeface="Arial" pitchFamily="34" charset="0"/>
                <a:cs typeface="Arial" pitchFamily="34" charset="0"/>
              </a:rPr>
              <a:t>Rối loạn đông máu</a:t>
            </a:r>
          </a:p>
        </p:txBody>
      </p:sp>
    </p:spTree>
    <p:extLst>
      <p:ext uri="{BB962C8B-B14F-4D97-AF65-F5344CB8AC3E}">
        <p14:creationId xmlns:p14="http://schemas.microsoft.com/office/powerpoint/2010/main" val="12060045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133350" y="1253837"/>
            <a:ext cx="8705850" cy="4351338"/>
          </a:xfrm>
        </p:spPr>
        <p:txBody>
          <a:bodyPr>
            <a:normAutofit/>
          </a:bodyPr>
          <a:lstStyle/>
          <a:p>
            <a:pPr marL="0" indent="0" algn="just">
              <a:buNone/>
            </a:pPr>
            <a:r>
              <a:rPr lang="vi-VN" sz="2400" b="1" u="sng" dirty="0" smtClean="0">
                <a:solidFill>
                  <a:srgbClr val="0000CC"/>
                </a:solidFill>
                <a:latin typeface="Arial" pitchFamily="34" charset="0"/>
                <a:cs typeface="Arial" pitchFamily="34" charset="0"/>
              </a:rPr>
              <a:t>CÂU HỎI 2</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Phân biệt các nguyên nhân gây xuất huyết da niêm của bệnh nhân</a:t>
            </a:r>
          </a:p>
        </p:txBody>
      </p:sp>
      <p:sp>
        <p:nvSpPr>
          <p:cNvPr id="4" name="Slide Number Placeholder 3"/>
          <p:cNvSpPr>
            <a:spLocks noGrp="1"/>
          </p:cNvSpPr>
          <p:nvPr>
            <p:ph type="sldNum" sz="quarter" idx="12"/>
          </p:nvPr>
        </p:nvSpPr>
        <p:spPr/>
        <p:txBody>
          <a:bodyPr/>
          <a:lstStyle/>
          <a:p>
            <a:fld id="{F29E24E3-7DF3-4851-83BC-07938BF2A0B3}" type="slidenum">
              <a:rPr lang="en-US" smtClean="0"/>
              <a:t>12</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897269319"/>
              </p:ext>
            </p:extLst>
          </p:nvPr>
        </p:nvGraphicFramePr>
        <p:xfrm>
          <a:off x="152400" y="2438400"/>
          <a:ext cx="8534400" cy="3749040"/>
        </p:xfrm>
        <a:graphic>
          <a:graphicData uri="http://schemas.openxmlformats.org/drawingml/2006/table">
            <a:tbl>
              <a:tblPr firstRow="1" bandRow="1">
                <a:tableStyleId>{5C22544A-7EE6-4342-B048-85BDC9FD1C3A}</a:tableStyleId>
              </a:tblPr>
              <a:tblGrid>
                <a:gridCol w="1706880">
                  <a:extLst>
                    <a:ext uri="{9D8B030D-6E8A-4147-A177-3AD203B41FA5}">
                      <a16:colId xmlns:a16="http://schemas.microsoft.com/office/drawing/2014/main" val="4011705952"/>
                    </a:ext>
                  </a:extLst>
                </a:gridCol>
                <a:gridCol w="1706880">
                  <a:extLst>
                    <a:ext uri="{9D8B030D-6E8A-4147-A177-3AD203B41FA5}">
                      <a16:colId xmlns:a16="http://schemas.microsoft.com/office/drawing/2014/main" val="1450432605"/>
                    </a:ext>
                  </a:extLst>
                </a:gridCol>
                <a:gridCol w="1706880">
                  <a:extLst>
                    <a:ext uri="{9D8B030D-6E8A-4147-A177-3AD203B41FA5}">
                      <a16:colId xmlns:a16="http://schemas.microsoft.com/office/drawing/2014/main" val="604373038"/>
                    </a:ext>
                  </a:extLst>
                </a:gridCol>
                <a:gridCol w="1706880">
                  <a:extLst>
                    <a:ext uri="{9D8B030D-6E8A-4147-A177-3AD203B41FA5}">
                      <a16:colId xmlns:a16="http://schemas.microsoft.com/office/drawing/2014/main" val="4257799482"/>
                    </a:ext>
                  </a:extLst>
                </a:gridCol>
                <a:gridCol w="1706880">
                  <a:extLst>
                    <a:ext uri="{9D8B030D-6E8A-4147-A177-3AD203B41FA5}">
                      <a16:colId xmlns:a16="http://schemas.microsoft.com/office/drawing/2014/main" val="1930171851"/>
                    </a:ext>
                  </a:extLst>
                </a:gridCol>
              </a:tblGrid>
              <a:tr h="370840">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Vị trí</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Thành</a:t>
                      </a:r>
                      <a:r>
                        <a:rPr lang="en-US" sz="2000" baseline="0" dirty="0" smtClean="0">
                          <a:solidFill>
                            <a:srgbClr val="FFFF00"/>
                          </a:solidFill>
                          <a:latin typeface="Arial" panose="020B0604020202020204" pitchFamily="34" charset="0"/>
                          <a:cs typeface="Arial" panose="020B0604020202020204" pitchFamily="34" charset="0"/>
                        </a:rPr>
                        <a:t> mạch</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Tiểu cầu</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Đông</a:t>
                      </a:r>
                      <a:r>
                        <a:rPr lang="en-US" sz="2000" baseline="0" dirty="0" smtClean="0">
                          <a:solidFill>
                            <a:srgbClr val="FFFF00"/>
                          </a:solidFill>
                          <a:latin typeface="Arial" panose="020B0604020202020204" pitchFamily="34" charset="0"/>
                          <a:cs typeface="Arial" panose="020B0604020202020204" pitchFamily="34" charset="0"/>
                        </a:rPr>
                        <a:t> máu huyết tương</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Phối hợp</a:t>
                      </a:r>
                      <a:endParaRPr lang="vi-VN" sz="2000" dirty="0">
                        <a:solidFill>
                          <a:srgbClr val="FFFF00"/>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988385415"/>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Da</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919567876"/>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Niêm</a:t>
                      </a:r>
                      <a:r>
                        <a:rPr lang="en-US" sz="2000" baseline="0" dirty="0" smtClean="0">
                          <a:latin typeface="Arial" panose="020B0604020202020204" pitchFamily="34" charset="0"/>
                          <a:cs typeface="Arial" panose="020B0604020202020204" pitchFamily="34" charset="0"/>
                        </a:rPr>
                        <a:t> mạc</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vi-VN"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845348909"/>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Nội tạng</a:t>
                      </a: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Không</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583881411"/>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Khớp</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Không</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vi-VN"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302805453"/>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Thần kinh</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Không</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3-5%</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&lt; 2%</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5-10%</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261761419"/>
                  </a:ext>
                </a:extLst>
              </a:tr>
            </a:tbl>
          </a:graphicData>
        </a:graphic>
      </p:graphicFrame>
    </p:spTree>
    <p:extLst>
      <p:ext uri="{BB962C8B-B14F-4D97-AF65-F5344CB8AC3E}">
        <p14:creationId xmlns:p14="http://schemas.microsoft.com/office/powerpoint/2010/main" val="16993610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600200"/>
            <a:ext cx="8382000" cy="4038600"/>
          </a:xfrm>
        </p:spPr>
        <p:txBody>
          <a:bodyPr>
            <a:normAutofit/>
          </a:bodyPr>
          <a:lstStyle/>
          <a:p>
            <a:pPr marL="0" indent="0" algn="just">
              <a:buNone/>
            </a:pPr>
            <a:endParaRPr lang="en-US" sz="2400" b="1" dirty="0" smtClean="0">
              <a:solidFill>
                <a:srgbClr val="FF0066"/>
              </a:solidFill>
              <a:latin typeface="Arial" pitchFamily="34" charset="0"/>
              <a:cs typeface="Arial" pitchFamily="34" charset="0"/>
            </a:endParaRPr>
          </a:p>
          <a:p>
            <a:pPr marL="0" indent="0" algn="just">
              <a:buNone/>
            </a:pPr>
            <a:r>
              <a:rPr lang="vi-VN" sz="2400" b="1" dirty="0">
                <a:solidFill>
                  <a:srgbClr val="0000CC"/>
                </a:solidFill>
                <a:cs typeface="Arial" pitchFamily="34" charset="0"/>
              </a:rPr>
              <a:t>LÝ DO NHẬP VIỆN:  chóng mặt khi thay đổi tư thế và có vài mảng bầm da xuất hiện tự nhiên</a:t>
            </a:r>
            <a:r>
              <a:rPr lang="vi-VN" sz="2400" b="1" dirty="0" smtClean="0">
                <a:solidFill>
                  <a:srgbClr val="0000CC"/>
                </a:solidFill>
                <a:cs typeface="Arial" pitchFamily="34" charset="0"/>
              </a:rPr>
              <a:t>.</a:t>
            </a:r>
          </a:p>
          <a:p>
            <a:pPr marL="0" indent="0" algn="just">
              <a:buNone/>
            </a:pPr>
            <a:endParaRPr lang="vi-VN" sz="2400" b="1" dirty="0">
              <a:solidFill>
                <a:srgbClr val="0000CC"/>
              </a:solidFill>
              <a:cs typeface="Arial" pitchFamily="34" charset="0"/>
            </a:endParaRPr>
          </a:p>
          <a:p>
            <a:pPr marL="0" indent="0" algn="just">
              <a:buNone/>
            </a:pPr>
            <a:r>
              <a:rPr lang="vi-VN" sz="2400" b="1" u="sng" dirty="0">
                <a:solidFill>
                  <a:srgbClr val="0000CC"/>
                </a:solidFill>
                <a:cs typeface="Arial" pitchFamily="34" charset="0"/>
              </a:rPr>
              <a:t>CÂU HỎI 3</a:t>
            </a:r>
            <a:r>
              <a:rPr lang="vi-VN" sz="2400" b="1" dirty="0">
                <a:solidFill>
                  <a:srgbClr val="0000CC"/>
                </a:solidFill>
                <a:cs typeface="Arial" pitchFamily="34" charset="0"/>
              </a:rPr>
              <a:t>: </a:t>
            </a:r>
            <a:endParaRPr lang="en-US" sz="2400" b="1" dirty="0">
              <a:solidFill>
                <a:srgbClr val="0000CC"/>
              </a:solidFill>
              <a:latin typeface="Arial" pitchFamily="34" charset="0"/>
              <a:cs typeface="Arial" pitchFamily="34" charset="0"/>
            </a:endParaRPr>
          </a:p>
          <a:p>
            <a:pPr marL="0" indent="0" algn="just">
              <a:buNone/>
            </a:pPr>
            <a:r>
              <a:rPr lang="en-US" sz="2400" b="1" dirty="0">
                <a:solidFill>
                  <a:srgbClr val="FF0066"/>
                </a:solidFill>
                <a:latin typeface="Arial" pitchFamily="34" charset="0"/>
                <a:cs typeface="Arial" pitchFamily="34" charset="0"/>
              </a:rPr>
              <a:t>Nguyên nhân nhập viện của bệnh nhân là gì?</a:t>
            </a:r>
          </a:p>
          <a:p>
            <a:pPr marL="0" indent="0" algn="just">
              <a:buNone/>
            </a:pPr>
            <a:endParaRPr lang="en-US" sz="2400" b="1"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13</a:t>
            </a:fld>
            <a:endParaRPr lang="en-US"/>
          </a:p>
        </p:txBody>
      </p:sp>
    </p:spTree>
    <p:extLst>
      <p:ext uri="{BB962C8B-B14F-4D97-AF65-F5344CB8AC3E}">
        <p14:creationId xmlns:p14="http://schemas.microsoft.com/office/powerpoint/2010/main" val="19270723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600200"/>
            <a:ext cx="8382000" cy="4038600"/>
          </a:xfrm>
        </p:spPr>
        <p:txBody>
          <a:bodyPr>
            <a:normAutofit/>
          </a:bodyPr>
          <a:lstStyle/>
          <a:p>
            <a:pPr marL="0" indent="0" algn="just">
              <a:buNone/>
            </a:pPr>
            <a:r>
              <a:rPr lang="vi-VN" sz="2400" b="1" u="sng" dirty="0" smtClean="0">
                <a:solidFill>
                  <a:srgbClr val="0000CC"/>
                </a:solidFill>
                <a:latin typeface="Arial" pitchFamily="34" charset="0"/>
                <a:cs typeface="Arial" pitchFamily="34" charset="0"/>
              </a:rPr>
              <a:t>CÂU HỎI 3:</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Nguyên nhân bệnh nhân nhập viện là:</a:t>
            </a:r>
          </a:p>
          <a:p>
            <a:pPr marL="457200" indent="-457200" algn="just">
              <a:buFont typeface="+mj-lt"/>
              <a:buAutoNum type="arabicPeriod"/>
            </a:pPr>
            <a:r>
              <a:rPr lang="en-US" sz="2400" dirty="0" smtClean="0">
                <a:solidFill>
                  <a:srgbClr val="0000CC"/>
                </a:solidFill>
                <a:latin typeface="Arial" pitchFamily="34" charset="0"/>
                <a:cs typeface="Arial" pitchFamily="34" charset="0"/>
              </a:rPr>
              <a:t>Chóng mặt do thiếu máu </a:t>
            </a:r>
          </a:p>
          <a:p>
            <a:pPr marL="457200" indent="-457200" algn="just">
              <a:buFont typeface="+mj-lt"/>
              <a:buAutoNum type="arabicPeriod"/>
            </a:pPr>
            <a:r>
              <a:rPr lang="en-US" sz="2400" dirty="0" smtClean="0">
                <a:solidFill>
                  <a:srgbClr val="0000CC"/>
                </a:solidFill>
                <a:latin typeface="Arial" pitchFamily="34" charset="0"/>
                <a:cs typeface="Arial" pitchFamily="34" charset="0"/>
              </a:rPr>
              <a:t>Mảng bầm da do xuất huyết </a:t>
            </a:r>
            <a:r>
              <a:rPr lang="en-US" sz="2400" dirty="0" smtClean="0">
                <a:solidFill>
                  <a:srgbClr val="0000CC"/>
                </a:solidFill>
                <a:latin typeface="Arial" pitchFamily="34" charset="0"/>
                <a:cs typeface="Arial" pitchFamily="34" charset="0"/>
              </a:rPr>
              <a:t>dưới da</a:t>
            </a:r>
            <a:endParaRPr lang="en-US" sz="2400"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14</a:t>
            </a:fld>
            <a:endParaRPr lang="en-US" dirty="0"/>
          </a:p>
        </p:txBody>
      </p:sp>
    </p:spTree>
    <p:extLst>
      <p:ext uri="{BB962C8B-B14F-4D97-AF65-F5344CB8AC3E}">
        <p14:creationId xmlns:p14="http://schemas.microsoft.com/office/powerpoint/2010/main" val="20793927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58630"/>
            <a:ext cx="9144000" cy="609600"/>
          </a:xfrm>
          <a:solidFill>
            <a:srgbClr val="CCECFF"/>
          </a:solidFill>
        </p:spPr>
        <p:txBody>
          <a:bodyPr>
            <a:normAutofit/>
          </a:bodyPr>
          <a:lstStyle/>
          <a:p>
            <a:pPr algn="ctr"/>
            <a:r>
              <a:rPr lang="en-US" sz="3600" b="1" dirty="0" smtClean="0">
                <a:solidFill>
                  <a:srgbClr val="FF0000"/>
                </a:solidFill>
                <a:latin typeface="Arial" pitchFamily="34" charset="0"/>
                <a:cs typeface="Arial" pitchFamily="34" charset="0"/>
              </a:rPr>
              <a:t>BỆNH SỬ</a:t>
            </a:r>
            <a:endParaRPr lang="en-US" sz="3600" dirty="0">
              <a:solidFill>
                <a:srgbClr val="FF0000"/>
              </a:solidFill>
            </a:endParaRPr>
          </a:p>
        </p:txBody>
      </p:sp>
      <p:sp>
        <p:nvSpPr>
          <p:cNvPr id="3" name="Content Placeholder 2"/>
          <p:cNvSpPr>
            <a:spLocks noGrp="1"/>
          </p:cNvSpPr>
          <p:nvPr>
            <p:ph idx="1"/>
          </p:nvPr>
        </p:nvSpPr>
        <p:spPr>
          <a:xfrm>
            <a:off x="304800" y="1219200"/>
            <a:ext cx="8382000" cy="4906963"/>
          </a:xfrm>
        </p:spPr>
        <p:txBody>
          <a:bodyPr>
            <a:normAutofit/>
          </a:bodyPr>
          <a:lstStyle/>
          <a:p>
            <a:pPr marL="0" indent="0" algn="just">
              <a:lnSpc>
                <a:spcPct val="150000"/>
              </a:lnSpc>
              <a:buNone/>
            </a:pPr>
            <a:r>
              <a:rPr lang="en-US" sz="2400" dirty="0" smtClean="0">
                <a:solidFill>
                  <a:srgbClr val="0000CC"/>
                </a:solidFill>
                <a:latin typeface="Arial" pitchFamily="34" charset="0"/>
                <a:cs typeface="Arial" pitchFamily="34" charset="0"/>
              </a:rPr>
              <a:t>Bệnh 01 tháng, bệnh nhân </a:t>
            </a:r>
            <a:r>
              <a:rPr lang="vi-VN" sz="2400" dirty="0">
                <a:solidFill>
                  <a:srgbClr val="0000CC"/>
                </a:solidFill>
                <a:latin typeface="Arial" panose="020B0604020202020204" pitchFamily="34" charset="0"/>
                <a:cs typeface="Arial" panose="020B0604020202020204" pitchFamily="34" charset="0"/>
              </a:rPr>
              <a:t>chóng mặt khi thay đổi tư thế </a:t>
            </a:r>
            <a:r>
              <a:rPr lang="en-US" sz="2400" dirty="0" smtClean="0">
                <a:solidFill>
                  <a:srgbClr val="0000CC"/>
                </a:solidFill>
                <a:latin typeface="Arial" panose="020B0604020202020204" pitchFamily="34" charset="0"/>
                <a:cs typeface="Arial" panose="020B0604020202020204" pitchFamily="34" charset="0"/>
              </a:rPr>
              <a:t>từ nằm sang ngồi, người nhà nhìn thấy da bệnh nhân </a:t>
            </a:r>
            <a:r>
              <a:rPr lang="en-US" sz="2400" dirty="0">
                <a:solidFill>
                  <a:srgbClr val="0000CC"/>
                </a:solidFill>
                <a:latin typeface="Arial" pitchFamily="34" charset="0"/>
                <a:cs typeface="Arial" pitchFamily="34" charset="0"/>
              </a:rPr>
              <a:t>xanh </a:t>
            </a:r>
            <a:r>
              <a:rPr lang="en-US" sz="2400" dirty="0" smtClean="0">
                <a:solidFill>
                  <a:srgbClr val="0000CC"/>
                </a:solidFill>
                <a:latin typeface="Arial" pitchFamily="34" charset="0"/>
                <a:cs typeface="Arial" pitchFamily="34" charset="0"/>
              </a:rPr>
              <a:t>xao</a:t>
            </a:r>
            <a:r>
              <a:rPr lang="en-US" sz="2400" dirty="0">
                <a:solidFill>
                  <a:srgbClr val="0000CC"/>
                </a:solidFill>
                <a:latin typeface="Arial" pitchFamily="34" charset="0"/>
                <a:cs typeface="Arial" pitchFamily="34" charset="0"/>
              </a:rPr>
              <a:t>. Bệnh nhân ăn không ngon </a:t>
            </a:r>
            <a:r>
              <a:rPr lang="en-US" sz="2400" dirty="0" smtClean="0">
                <a:solidFill>
                  <a:srgbClr val="0000CC"/>
                </a:solidFill>
                <a:latin typeface="Arial" pitchFamily="34" charset="0"/>
                <a:cs typeface="Arial" pitchFamily="34" charset="0"/>
              </a:rPr>
              <a:t>miệng, than </a:t>
            </a:r>
            <a:r>
              <a:rPr lang="en-US" sz="2400" dirty="0">
                <a:solidFill>
                  <a:srgbClr val="0000CC"/>
                </a:solidFill>
                <a:latin typeface="Arial" pitchFamily="34" charset="0"/>
                <a:cs typeface="Arial" pitchFamily="34" charset="0"/>
              </a:rPr>
              <a:t>mệt, hồi hộp, đánh trống ngực và khó thở khi gắng </a:t>
            </a:r>
            <a:r>
              <a:rPr lang="en-US" sz="2400" dirty="0" smtClean="0">
                <a:solidFill>
                  <a:srgbClr val="0000CC"/>
                </a:solidFill>
                <a:latin typeface="Arial" pitchFamily="34" charset="0"/>
                <a:cs typeface="Arial" pitchFamily="34" charset="0"/>
              </a:rPr>
              <a:t>sức. Thỉnh thoảng chảy </a:t>
            </a:r>
            <a:r>
              <a:rPr lang="en-US" sz="2400" dirty="0">
                <a:solidFill>
                  <a:srgbClr val="0000CC"/>
                </a:solidFill>
                <a:latin typeface="Arial" pitchFamily="34" charset="0"/>
                <a:cs typeface="Arial" pitchFamily="34" charset="0"/>
              </a:rPr>
              <a:t>máu răng rỉ </a:t>
            </a:r>
            <a:r>
              <a:rPr lang="en-US" sz="2400" dirty="0" smtClean="0">
                <a:solidFill>
                  <a:srgbClr val="0000CC"/>
                </a:solidFill>
                <a:latin typeface="Arial" pitchFamily="34" charset="0"/>
                <a:cs typeface="Arial" pitchFamily="34" charset="0"/>
              </a:rPr>
              <a:t>rả, trên da tứ chi có nhiều </a:t>
            </a:r>
            <a:r>
              <a:rPr lang="en-US" sz="2400" dirty="0">
                <a:solidFill>
                  <a:srgbClr val="0000CC"/>
                </a:solidFill>
                <a:latin typeface="Arial" pitchFamily="34" charset="0"/>
                <a:cs typeface="Arial" pitchFamily="34" charset="0"/>
              </a:rPr>
              <a:t>chấm </a:t>
            </a:r>
            <a:r>
              <a:rPr lang="en-US" sz="2400" dirty="0" smtClean="0">
                <a:solidFill>
                  <a:srgbClr val="0000CC"/>
                </a:solidFill>
                <a:latin typeface="Arial" pitchFamily="34" charset="0"/>
                <a:cs typeface="Arial" pitchFamily="34" charset="0"/>
              </a:rPr>
              <a:t>đỏ và vài </a:t>
            </a:r>
            <a:r>
              <a:rPr lang="en-US" sz="2400" dirty="0">
                <a:solidFill>
                  <a:srgbClr val="0000CC"/>
                </a:solidFill>
                <a:latin typeface="Arial" pitchFamily="34" charset="0"/>
                <a:cs typeface="Arial" pitchFamily="34" charset="0"/>
              </a:rPr>
              <a:t>mảng bầm da </a:t>
            </a:r>
            <a:r>
              <a:rPr lang="en-US" sz="2400" dirty="0" smtClean="0">
                <a:solidFill>
                  <a:srgbClr val="0000CC"/>
                </a:solidFill>
                <a:latin typeface="Arial" pitchFamily="34" charset="0"/>
                <a:cs typeface="Arial" pitchFamily="34" charset="0"/>
              </a:rPr>
              <a:t>xuất hiện tự nhiên, không liên quan đến </a:t>
            </a:r>
            <a:r>
              <a:rPr lang="en-US" sz="2400" dirty="0">
                <a:solidFill>
                  <a:srgbClr val="0000CC"/>
                </a:solidFill>
                <a:latin typeface="Arial" pitchFamily="34" charset="0"/>
                <a:cs typeface="Arial" pitchFamily="34" charset="0"/>
              </a:rPr>
              <a:t>chấn </a:t>
            </a:r>
            <a:r>
              <a:rPr lang="en-US" sz="2400" dirty="0" smtClean="0">
                <a:solidFill>
                  <a:srgbClr val="0000CC"/>
                </a:solidFill>
                <a:latin typeface="Arial" pitchFamily="34" charset="0"/>
                <a:cs typeface="Arial" pitchFamily="34" charset="0"/>
              </a:rPr>
              <a:t>thương</a:t>
            </a:r>
            <a:r>
              <a:rPr lang="en-US" sz="2400" dirty="0">
                <a:solidFill>
                  <a:srgbClr val="0000CC"/>
                </a:solidFill>
                <a:latin typeface="Arial" pitchFamily="34" charset="0"/>
                <a:cs typeface="Arial" pitchFamily="34" charset="0"/>
              </a:rPr>
              <a:t>.</a:t>
            </a:r>
            <a:r>
              <a:rPr lang="en-US" sz="2400" dirty="0" smtClean="0">
                <a:solidFill>
                  <a:srgbClr val="0000CC"/>
                </a:solidFill>
                <a:latin typeface="Arial" pitchFamily="34" charset="0"/>
                <a:cs typeface="Arial" pitchFamily="34" charset="0"/>
              </a:rPr>
              <a:t> Các </a:t>
            </a:r>
            <a:r>
              <a:rPr lang="en-US" sz="2400" dirty="0">
                <a:solidFill>
                  <a:srgbClr val="0000CC"/>
                </a:solidFill>
                <a:latin typeface="Arial" pitchFamily="34" charset="0"/>
                <a:cs typeface="Arial" pitchFamily="34" charset="0"/>
              </a:rPr>
              <a:t>chấm đỏ và mảng bầm da </a:t>
            </a:r>
            <a:r>
              <a:rPr lang="en-US" sz="2400" dirty="0" smtClean="0">
                <a:solidFill>
                  <a:srgbClr val="0000CC"/>
                </a:solidFill>
                <a:latin typeface="Arial" pitchFamily="34" charset="0"/>
                <a:cs typeface="Arial" pitchFamily="34" charset="0"/>
              </a:rPr>
              <a:t>xuất hiện ngày càng nhiều nên bệnh nhân đến khám bệnh. </a:t>
            </a:r>
            <a:endParaRPr lang="en-US" sz="2400" dirty="0">
              <a:solidFill>
                <a:srgbClr val="0000CC"/>
              </a:solidFill>
              <a:latin typeface="Arial" pitchFamily="34" charset="0"/>
              <a:cs typeface="Arial" pitchFamily="34" charset="0"/>
            </a:endParaRPr>
          </a:p>
          <a:p>
            <a:pPr marL="0" indent="0">
              <a:lnSpc>
                <a:spcPct val="150000"/>
              </a:lnSpc>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15</a:t>
            </a:fld>
            <a:endParaRPr lang="en-US"/>
          </a:p>
        </p:txBody>
      </p:sp>
    </p:spTree>
    <p:extLst>
      <p:ext uri="{BB962C8B-B14F-4D97-AF65-F5344CB8AC3E}">
        <p14:creationId xmlns:p14="http://schemas.microsoft.com/office/powerpoint/2010/main" val="20541245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447800"/>
            <a:ext cx="8610600" cy="4729163"/>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4:</a:t>
            </a:r>
          </a:p>
          <a:p>
            <a:pPr marL="0" indent="0" algn="just">
              <a:buNone/>
            </a:pPr>
            <a:r>
              <a:rPr lang="en-US" sz="2400" b="1" dirty="0" smtClean="0">
                <a:solidFill>
                  <a:srgbClr val="FF0066"/>
                </a:solidFill>
                <a:latin typeface="Arial" pitchFamily="34" charset="0"/>
                <a:cs typeface="Arial" pitchFamily="34" charset="0"/>
              </a:rPr>
              <a:t>Hãy nêu các triệu chứng lâm sàng của bệnh nhân?</a:t>
            </a:r>
          </a:p>
          <a:p>
            <a:pPr marL="0" indent="0" algn="just">
              <a:buNone/>
            </a:pPr>
            <a:endParaRPr lang="en-US" sz="2400" dirty="0">
              <a:solidFill>
                <a:srgbClr val="0000CC"/>
              </a:solidFill>
              <a:latin typeface="Arial" pitchFamily="34" charset="0"/>
              <a:cs typeface="Arial" pitchFamily="34" charset="0"/>
            </a:endParaRPr>
          </a:p>
          <a:p>
            <a:pPr marL="0" indent="0" algn="just">
              <a:buNone/>
            </a:pPr>
            <a:endParaRPr lang="en-US" sz="2400"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16</a:t>
            </a:fld>
            <a:endParaRPr lang="en-US"/>
          </a:p>
        </p:txBody>
      </p:sp>
    </p:spTree>
    <p:extLst>
      <p:ext uri="{BB962C8B-B14F-4D97-AF65-F5344CB8AC3E}">
        <p14:creationId xmlns:p14="http://schemas.microsoft.com/office/powerpoint/2010/main" val="40676118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447800"/>
            <a:ext cx="8610600" cy="4729163"/>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4:</a:t>
            </a:r>
          </a:p>
          <a:p>
            <a:pPr marL="0" indent="0" algn="just">
              <a:buNone/>
            </a:pPr>
            <a:r>
              <a:rPr lang="en-US" sz="2400" b="1" dirty="0" smtClean="0">
                <a:solidFill>
                  <a:srgbClr val="FF0066"/>
                </a:solidFill>
                <a:latin typeface="Arial" pitchFamily="34" charset="0"/>
                <a:cs typeface="Arial" pitchFamily="34" charset="0"/>
              </a:rPr>
              <a:t>Các triệu chứng lâm sàng của bệnh nhân là:</a:t>
            </a:r>
          </a:p>
          <a:p>
            <a:pPr algn="just">
              <a:buFont typeface="Wingdings" panose="05000000000000000000" pitchFamily="2" charset="2"/>
              <a:buChar char="ü"/>
            </a:pPr>
            <a:r>
              <a:rPr lang="vi-VN" sz="2400" dirty="0" smtClean="0">
                <a:solidFill>
                  <a:srgbClr val="0000CC"/>
                </a:solidFill>
                <a:cs typeface="Arial" panose="020B0604020202020204" pitchFamily="34" charset="0"/>
              </a:rPr>
              <a:t> Chóng mặt </a:t>
            </a:r>
            <a:r>
              <a:rPr lang="vi-VN" sz="2400" dirty="0">
                <a:solidFill>
                  <a:srgbClr val="0000CC"/>
                </a:solidFill>
                <a:cs typeface="Arial" panose="020B0604020202020204" pitchFamily="34" charset="0"/>
              </a:rPr>
              <a:t>khi thay đổi tư thế </a:t>
            </a:r>
            <a:endParaRPr lang="en-US" sz="2400" dirty="0" smtClean="0">
              <a:solidFill>
                <a:srgbClr val="0000CC"/>
              </a:solidFill>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Da </a:t>
            </a:r>
            <a:r>
              <a:rPr lang="en-US" sz="2400" smtClean="0">
                <a:solidFill>
                  <a:srgbClr val="0000CC"/>
                </a:solidFill>
                <a:latin typeface="Arial" panose="020B0604020202020204" pitchFamily="34" charset="0"/>
                <a:cs typeface="Arial" panose="020B0604020202020204" pitchFamily="34" charset="0"/>
              </a:rPr>
              <a:t>xanh xao</a:t>
            </a:r>
            <a:endParaRPr lang="en-US" sz="2400" dirty="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Ăn không </a:t>
            </a:r>
            <a:r>
              <a:rPr lang="en-US" sz="2400">
                <a:solidFill>
                  <a:srgbClr val="0000CC"/>
                </a:solidFill>
                <a:latin typeface="Arial" panose="020B0604020202020204" pitchFamily="34" charset="0"/>
                <a:cs typeface="Arial" panose="020B0604020202020204" pitchFamily="34" charset="0"/>
              </a:rPr>
              <a:t>ngon </a:t>
            </a:r>
            <a:r>
              <a:rPr lang="en-US" sz="2400" smtClean="0">
                <a:solidFill>
                  <a:srgbClr val="0000CC"/>
                </a:solidFill>
                <a:latin typeface="Arial" panose="020B0604020202020204" pitchFamily="34" charset="0"/>
                <a:cs typeface="Arial" panose="020B0604020202020204" pitchFamily="34" charset="0"/>
              </a:rPr>
              <a:t>miệng </a:t>
            </a:r>
            <a:endParaRPr lang="en-US" sz="2400" dirty="0" smtClean="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Mệt, </a:t>
            </a:r>
            <a:r>
              <a:rPr lang="en-US" sz="2400" dirty="0">
                <a:solidFill>
                  <a:srgbClr val="0000CC"/>
                </a:solidFill>
                <a:latin typeface="Arial" panose="020B0604020202020204" pitchFamily="34" charset="0"/>
                <a:cs typeface="Arial" panose="020B0604020202020204" pitchFamily="34" charset="0"/>
              </a:rPr>
              <a:t>hồi hộp, đánh trống ngực </a:t>
            </a:r>
            <a:endParaRPr lang="en-US" sz="2400" dirty="0" smtClean="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Khó thở </a:t>
            </a:r>
            <a:r>
              <a:rPr lang="en-US" sz="2400" dirty="0">
                <a:solidFill>
                  <a:srgbClr val="0000CC"/>
                </a:solidFill>
                <a:latin typeface="Arial" panose="020B0604020202020204" pitchFamily="34" charset="0"/>
                <a:cs typeface="Arial" panose="020B0604020202020204" pitchFamily="34" charset="0"/>
              </a:rPr>
              <a:t>khi </a:t>
            </a:r>
            <a:r>
              <a:rPr lang="en-US" sz="2400">
                <a:solidFill>
                  <a:srgbClr val="0000CC"/>
                </a:solidFill>
                <a:latin typeface="Arial" panose="020B0604020202020204" pitchFamily="34" charset="0"/>
                <a:cs typeface="Arial" panose="020B0604020202020204" pitchFamily="34" charset="0"/>
              </a:rPr>
              <a:t>gắng </a:t>
            </a:r>
            <a:r>
              <a:rPr lang="en-US" sz="2400" smtClean="0">
                <a:solidFill>
                  <a:srgbClr val="0000CC"/>
                </a:solidFill>
                <a:latin typeface="Arial" panose="020B0604020202020204" pitchFamily="34" charset="0"/>
                <a:cs typeface="Arial" panose="020B0604020202020204" pitchFamily="34" charset="0"/>
              </a:rPr>
              <a:t>sức </a:t>
            </a:r>
            <a:endParaRPr lang="en-US" sz="2400" dirty="0" smtClean="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Chảy máu </a:t>
            </a:r>
            <a:r>
              <a:rPr lang="en-US" sz="2400" dirty="0">
                <a:solidFill>
                  <a:srgbClr val="0000CC"/>
                </a:solidFill>
                <a:latin typeface="Arial" panose="020B0604020202020204" pitchFamily="34" charset="0"/>
                <a:cs typeface="Arial" panose="020B0604020202020204" pitchFamily="34" charset="0"/>
              </a:rPr>
              <a:t>răng </a:t>
            </a:r>
            <a:r>
              <a:rPr lang="en-US" sz="2400">
                <a:solidFill>
                  <a:srgbClr val="0000CC"/>
                </a:solidFill>
                <a:latin typeface="Arial" panose="020B0604020202020204" pitchFamily="34" charset="0"/>
                <a:cs typeface="Arial" panose="020B0604020202020204" pitchFamily="34" charset="0"/>
              </a:rPr>
              <a:t>rỉ </a:t>
            </a:r>
            <a:r>
              <a:rPr lang="en-US" sz="2400" smtClean="0">
                <a:solidFill>
                  <a:srgbClr val="0000CC"/>
                </a:solidFill>
                <a:latin typeface="Arial" panose="020B0604020202020204" pitchFamily="34" charset="0"/>
                <a:cs typeface="Arial" panose="020B0604020202020204" pitchFamily="34" charset="0"/>
              </a:rPr>
              <a:t>rả</a:t>
            </a:r>
            <a:endParaRPr lang="en-US" sz="2400" dirty="0" smtClean="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Chấm đỏ, mảng </a:t>
            </a:r>
            <a:r>
              <a:rPr lang="en-US" sz="2400" dirty="0">
                <a:solidFill>
                  <a:srgbClr val="0000CC"/>
                </a:solidFill>
                <a:latin typeface="Arial" panose="020B0604020202020204" pitchFamily="34" charset="0"/>
                <a:cs typeface="Arial" panose="020B0604020202020204" pitchFamily="34" charset="0"/>
              </a:rPr>
              <a:t>bầm da xuất hiện tự nhiên, không liên </a:t>
            </a:r>
            <a:endParaRPr lang="en-US" sz="2400" dirty="0" smtClean="0">
              <a:solidFill>
                <a:srgbClr val="0000CC"/>
              </a:solidFill>
              <a:latin typeface="Arial" panose="020B0604020202020204" pitchFamily="34" charset="0"/>
              <a:cs typeface="Arial" panose="020B0604020202020204" pitchFamily="34" charset="0"/>
            </a:endParaRPr>
          </a:p>
          <a:p>
            <a:pPr marL="0" indent="0" algn="just">
              <a:buNone/>
            </a:pPr>
            <a:r>
              <a:rPr lang="en-US" sz="2400" dirty="0">
                <a:solidFill>
                  <a:srgbClr val="0000CC"/>
                </a:solidFill>
                <a:latin typeface="Arial" panose="020B0604020202020204" pitchFamily="34" charset="0"/>
                <a:cs typeface="Arial" panose="020B0604020202020204" pitchFamily="34" charset="0"/>
              </a:rPr>
              <a:t> </a:t>
            </a:r>
            <a:r>
              <a:rPr lang="en-US" sz="2400" dirty="0" smtClean="0">
                <a:solidFill>
                  <a:srgbClr val="0000CC"/>
                </a:solidFill>
                <a:latin typeface="Arial" panose="020B0604020202020204" pitchFamily="34" charset="0"/>
                <a:cs typeface="Arial" panose="020B0604020202020204" pitchFamily="34" charset="0"/>
              </a:rPr>
              <a:t>   quan </a:t>
            </a:r>
            <a:r>
              <a:rPr lang="en-US" sz="2400" dirty="0">
                <a:solidFill>
                  <a:srgbClr val="0000CC"/>
                </a:solidFill>
                <a:latin typeface="Arial" panose="020B0604020202020204" pitchFamily="34" charset="0"/>
                <a:cs typeface="Arial" panose="020B0604020202020204" pitchFamily="34" charset="0"/>
              </a:rPr>
              <a:t>đến chấn thương.</a:t>
            </a:r>
            <a:endParaRPr lang="en-US" sz="2400" b="1" dirty="0" smtClean="0">
              <a:solidFill>
                <a:srgbClr val="FF0066"/>
              </a:solidFill>
              <a:latin typeface="Arial" pitchFamily="34" charset="0"/>
              <a:cs typeface="Arial" pitchFamily="34" charset="0"/>
            </a:endParaRPr>
          </a:p>
          <a:p>
            <a:pPr marL="0" indent="0" algn="just">
              <a:buNone/>
            </a:pPr>
            <a:endParaRPr lang="en-US" sz="2400" dirty="0">
              <a:solidFill>
                <a:srgbClr val="0000CC"/>
              </a:solidFill>
              <a:latin typeface="Arial" pitchFamily="34" charset="0"/>
              <a:cs typeface="Arial" pitchFamily="34" charset="0"/>
            </a:endParaRPr>
          </a:p>
          <a:p>
            <a:pPr marL="0" indent="0" algn="just">
              <a:buNone/>
            </a:pPr>
            <a:endParaRPr lang="en-US" sz="2400"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17</a:t>
            </a:fld>
            <a:endParaRPr lang="en-US"/>
          </a:p>
        </p:txBody>
      </p:sp>
    </p:spTree>
    <p:extLst>
      <p:ext uri="{BB962C8B-B14F-4D97-AF65-F5344CB8AC3E}">
        <p14:creationId xmlns:p14="http://schemas.microsoft.com/office/powerpoint/2010/main" val="15209762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371600"/>
            <a:ext cx="8210550" cy="4805363"/>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5</a:t>
            </a:r>
            <a:r>
              <a:rPr lang="en-US" sz="2400" b="1" dirty="0" smtClean="0">
                <a:solidFill>
                  <a:srgbClr val="0000CC"/>
                </a:solidFill>
                <a:latin typeface="Arial" pitchFamily="34" charset="0"/>
                <a:cs typeface="Arial" pitchFamily="34" charset="0"/>
              </a:rPr>
              <a:t>: </a:t>
            </a:r>
          </a:p>
          <a:p>
            <a:pPr marL="0" indent="0" algn="just">
              <a:buNone/>
            </a:pPr>
            <a:r>
              <a:rPr lang="en-US" sz="2400" b="1" dirty="0" smtClean="0">
                <a:solidFill>
                  <a:srgbClr val="FF0066"/>
                </a:solidFill>
                <a:latin typeface="Arial" pitchFamily="34" charset="0"/>
                <a:cs typeface="Arial" pitchFamily="34" charset="0"/>
              </a:rPr>
              <a:t>Các biểu hiện lâm sàng của người bệnh liên quan đến hội chứng gì?</a:t>
            </a:r>
          </a:p>
        </p:txBody>
      </p:sp>
      <p:sp>
        <p:nvSpPr>
          <p:cNvPr id="4" name="Slide Number Placeholder 3"/>
          <p:cNvSpPr>
            <a:spLocks noGrp="1"/>
          </p:cNvSpPr>
          <p:nvPr>
            <p:ph type="sldNum" sz="quarter" idx="12"/>
          </p:nvPr>
        </p:nvSpPr>
        <p:spPr/>
        <p:txBody>
          <a:bodyPr/>
          <a:lstStyle/>
          <a:p>
            <a:fld id="{F29E24E3-7DF3-4851-83BC-07938BF2A0B3}" type="slidenum">
              <a:rPr lang="en-US" smtClean="0"/>
              <a:t>18</a:t>
            </a:fld>
            <a:endParaRPr lang="en-US"/>
          </a:p>
        </p:txBody>
      </p:sp>
      <p:pic>
        <p:nvPicPr>
          <p:cNvPr id="5" name="Picture 4"/>
          <p:cNvPicPr>
            <a:picLocks noChangeAspect="1"/>
          </p:cNvPicPr>
          <p:nvPr/>
        </p:nvPicPr>
        <p:blipFill>
          <a:blip r:embed="rId3"/>
          <a:stretch>
            <a:fillRect/>
          </a:stretch>
        </p:blipFill>
        <p:spPr>
          <a:xfrm>
            <a:off x="-793" y="316545"/>
            <a:ext cx="9144793" cy="969348"/>
          </a:xfrm>
          <a:prstGeom prst="rect">
            <a:avLst/>
          </a:prstGeom>
        </p:spPr>
      </p:pic>
    </p:spTree>
    <p:extLst>
      <p:ext uri="{BB962C8B-B14F-4D97-AF65-F5344CB8AC3E}">
        <p14:creationId xmlns:p14="http://schemas.microsoft.com/office/powerpoint/2010/main" val="35624213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197948"/>
            <a:ext cx="8610600" cy="5172258"/>
          </a:xfrm>
        </p:spPr>
        <p:txBody>
          <a:bodyPr>
            <a:normAutofit lnSpcReduction="10000"/>
          </a:bodyPr>
          <a:lstStyle/>
          <a:p>
            <a:pPr marL="0" indent="0">
              <a:lnSpc>
                <a:spcPct val="150000"/>
              </a:lnSpc>
              <a:buNone/>
            </a:pPr>
            <a:r>
              <a:rPr lang="vi-VN" sz="2400" b="1" u="sng" dirty="0" smtClean="0">
                <a:solidFill>
                  <a:srgbClr val="0000CC"/>
                </a:solidFill>
                <a:latin typeface="Arial" panose="020B0604020202020204" pitchFamily="34" charset="0"/>
                <a:cs typeface="Arial" panose="020B0604020202020204" pitchFamily="34" charset="0"/>
              </a:rPr>
              <a:t>CÂU HỎI 5</a:t>
            </a:r>
            <a:r>
              <a:rPr lang="vi-VN" sz="2400" b="1" dirty="0" smtClean="0">
                <a:solidFill>
                  <a:srgbClr val="0000CC"/>
                </a:solidFill>
                <a:latin typeface="Arial" panose="020B0604020202020204" pitchFamily="34" charset="0"/>
                <a:cs typeface="Arial" panose="020B0604020202020204" pitchFamily="34" charset="0"/>
              </a:rPr>
              <a:t>: </a:t>
            </a:r>
            <a:r>
              <a:rPr lang="vi-VN" sz="2400" b="1" dirty="0" smtClean="0">
                <a:solidFill>
                  <a:srgbClr val="FF0066"/>
                </a:solidFill>
                <a:latin typeface="Arial" panose="020B0604020202020204" pitchFamily="34" charset="0"/>
                <a:cs typeface="Arial" panose="020B0604020202020204" pitchFamily="34" charset="0"/>
              </a:rPr>
              <a:t>Các </a:t>
            </a:r>
            <a:r>
              <a:rPr lang="vi-VN" sz="2400" b="1" dirty="0">
                <a:solidFill>
                  <a:srgbClr val="FF0066"/>
                </a:solidFill>
                <a:latin typeface="Arial" panose="020B0604020202020204" pitchFamily="34" charset="0"/>
                <a:cs typeface="Arial" panose="020B0604020202020204" pitchFamily="34" charset="0"/>
              </a:rPr>
              <a:t>biểu hiện lâm sàng của người bệnh liên quan đến Hội </a:t>
            </a:r>
            <a:r>
              <a:rPr lang="vi-VN" sz="2400" b="1" dirty="0" smtClean="0">
                <a:solidFill>
                  <a:srgbClr val="FF0066"/>
                </a:solidFill>
                <a:latin typeface="Arial" panose="020B0604020202020204" pitchFamily="34" charset="0"/>
                <a:cs typeface="Arial" panose="020B0604020202020204" pitchFamily="34" charset="0"/>
              </a:rPr>
              <a:t>chứn</a:t>
            </a:r>
            <a:r>
              <a:rPr lang="en-US" sz="2400" b="1" dirty="0" smtClean="0">
                <a:solidFill>
                  <a:srgbClr val="FF0066"/>
                </a:solidFill>
                <a:latin typeface="Arial" panose="020B0604020202020204" pitchFamily="34" charset="0"/>
                <a:cs typeface="Arial" panose="020B0604020202020204" pitchFamily="34" charset="0"/>
              </a:rPr>
              <a:t>g:</a:t>
            </a:r>
          </a:p>
          <a:p>
            <a:pPr>
              <a:lnSpc>
                <a:spcPct val="150000"/>
              </a:lnSpc>
            </a:pPr>
            <a:r>
              <a:rPr lang="en-US" sz="2400" b="1" dirty="0" smtClean="0">
                <a:solidFill>
                  <a:srgbClr val="FF0066"/>
                </a:solidFill>
                <a:latin typeface="Arial" panose="020B0604020202020204" pitchFamily="34" charset="0"/>
                <a:cs typeface="Arial" panose="020B0604020202020204" pitchFamily="34" charset="0"/>
              </a:rPr>
              <a:t>HC Thiếu máu:</a:t>
            </a:r>
          </a:p>
          <a:p>
            <a:pPr marL="0" indent="0" algn="just">
              <a:lnSpc>
                <a:spcPct val="150000"/>
              </a:lnSpc>
              <a:buNone/>
            </a:pPr>
            <a:r>
              <a:rPr lang="vi-VN" sz="2400" dirty="0" smtClean="0">
                <a:solidFill>
                  <a:srgbClr val="0000CC"/>
                </a:solidFill>
                <a:cs typeface="Arial" panose="020B0604020202020204" pitchFamily="34" charset="0"/>
              </a:rPr>
              <a:t>Chóng mặt </a:t>
            </a:r>
            <a:r>
              <a:rPr lang="vi-VN" sz="2400" dirty="0">
                <a:solidFill>
                  <a:srgbClr val="0000CC"/>
                </a:solidFill>
                <a:cs typeface="Arial" panose="020B0604020202020204" pitchFamily="34" charset="0"/>
              </a:rPr>
              <a:t>khi thay đổi tư thế từ nằm sang </a:t>
            </a:r>
            <a:r>
              <a:rPr lang="vi-VN" sz="2400" dirty="0" smtClean="0">
                <a:solidFill>
                  <a:srgbClr val="0000CC"/>
                </a:solidFill>
                <a:cs typeface="Arial" panose="020B0604020202020204" pitchFamily="34" charset="0"/>
              </a:rPr>
              <a:t>ngồi, d</a:t>
            </a:r>
            <a:r>
              <a:rPr lang="vi-VN" sz="2400" dirty="0" smtClean="0">
                <a:solidFill>
                  <a:srgbClr val="0000CC"/>
                </a:solidFill>
                <a:latin typeface="Arial" panose="020B0604020202020204" pitchFamily="34" charset="0"/>
                <a:cs typeface="Arial" panose="020B0604020202020204" pitchFamily="34" charset="0"/>
              </a:rPr>
              <a:t>a </a:t>
            </a:r>
            <a:r>
              <a:rPr lang="vi-VN" sz="2400" dirty="0">
                <a:solidFill>
                  <a:srgbClr val="0000CC"/>
                </a:solidFill>
                <a:latin typeface="Arial" panose="020B0604020202020204" pitchFamily="34" charset="0"/>
                <a:cs typeface="Arial" panose="020B0604020202020204" pitchFamily="34" charset="0"/>
              </a:rPr>
              <a:t>xanh xao, ăn không ngon miệng, mệt, hồi hộp, đánh trống ngực và khó thở khi gắng sức</a:t>
            </a:r>
            <a:r>
              <a:rPr lang="vi-VN" sz="2400" dirty="0" smtClean="0">
                <a:solidFill>
                  <a:srgbClr val="0000CC"/>
                </a:solidFill>
                <a:latin typeface="Arial" panose="020B0604020202020204" pitchFamily="34" charset="0"/>
                <a:cs typeface="Arial" panose="020B0604020202020204" pitchFamily="34" charset="0"/>
              </a:rPr>
              <a:t>.</a:t>
            </a:r>
          </a:p>
          <a:p>
            <a:pPr algn="just">
              <a:lnSpc>
                <a:spcPct val="150000"/>
              </a:lnSpc>
            </a:pPr>
            <a:r>
              <a:rPr lang="en-US" sz="2400" b="1" dirty="0" smtClean="0">
                <a:solidFill>
                  <a:srgbClr val="FF0066"/>
                </a:solidFill>
                <a:latin typeface="Arial" panose="020B0604020202020204" pitchFamily="34" charset="0"/>
                <a:cs typeface="Arial" panose="020B0604020202020204" pitchFamily="34" charset="0"/>
              </a:rPr>
              <a:t>HC Xuất </a:t>
            </a:r>
            <a:r>
              <a:rPr lang="en-US" sz="2400" b="1" dirty="0">
                <a:solidFill>
                  <a:srgbClr val="FF0066"/>
                </a:solidFill>
                <a:latin typeface="Arial" panose="020B0604020202020204" pitchFamily="34" charset="0"/>
                <a:cs typeface="Arial" panose="020B0604020202020204" pitchFamily="34" charset="0"/>
              </a:rPr>
              <a:t>huyết da </a:t>
            </a:r>
            <a:r>
              <a:rPr lang="en-US" sz="2400" b="1" dirty="0" smtClean="0">
                <a:solidFill>
                  <a:srgbClr val="FF0066"/>
                </a:solidFill>
                <a:latin typeface="Arial" panose="020B0604020202020204" pitchFamily="34" charset="0"/>
                <a:cs typeface="Arial" panose="020B0604020202020204" pitchFamily="34" charset="0"/>
              </a:rPr>
              <a:t>niêm:</a:t>
            </a:r>
            <a:endParaRPr lang="en-US" sz="2400" b="1" dirty="0">
              <a:solidFill>
                <a:srgbClr val="FF0066"/>
              </a:solidFill>
              <a:latin typeface="Arial" panose="020B0604020202020204" pitchFamily="34" charset="0"/>
              <a:cs typeface="Arial" panose="020B0604020202020204" pitchFamily="34" charset="0"/>
            </a:endParaRPr>
          </a:p>
          <a:p>
            <a:pPr marL="0" indent="0" algn="just">
              <a:lnSpc>
                <a:spcPct val="150000"/>
              </a:lnSpc>
              <a:buNone/>
            </a:pPr>
            <a:r>
              <a:rPr lang="vi-VN" sz="2400" dirty="0" smtClean="0">
                <a:solidFill>
                  <a:srgbClr val="0000CC"/>
                </a:solidFill>
                <a:latin typeface="Arial" panose="020B0604020202020204" pitchFamily="34" charset="0"/>
                <a:cs typeface="Arial" panose="020B0604020202020204" pitchFamily="34" charset="0"/>
              </a:rPr>
              <a:t>Nhiều </a:t>
            </a:r>
            <a:r>
              <a:rPr lang="vi-VN" sz="2400" dirty="0">
                <a:solidFill>
                  <a:srgbClr val="0000CC"/>
                </a:solidFill>
                <a:latin typeface="Arial" panose="020B0604020202020204" pitchFamily="34" charset="0"/>
                <a:cs typeface="Arial" panose="020B0604020202020204" pitchFamily="34" charset="0"/>
              </a:rPr>
              <a:t>chấm đỏ, vài mảng bầm da </a:t>
            </a:r>
            <a:r>
              <a:rPr lang="vi-VN" sz="2400" dirty="0">
                <a:solidFill>
                  <a:srgbClr val="0000CC"/>
                </a:solidFill>
                <a:cs typeface="Arial" panose="020B0604020202020204" pitchFamily="34" charset="0"/>
              </a:rPr>
              <a:t>xuất hiện tự </a:t>
            </a:r>
            <a:r>
              <a:rPr lang="vi-VN" sz="2400" dirty="0" smtClean="0">
                <a:solidFill>
                  <a:srgbClr val="0000CC"/>
                </a:solidFill>
                <a:cs typeface="Arial" panose="020B0604020202020204" pitchFamily="34" charset="0"/>
              </a:rPr>
              <a:t>nhiên, </a:t>
            </a:r>
            <a:r>
              <a:rPr lang="vi-VN" sz="2400" dirty="0" smtClean="0">
                <a:solidFill>
                  <a:srgbClr val="0000CC"/>
                </a:solidFill>
                <a:latin typeface="Arial" panose="020B0604020202020204" pitchFamily="34" charset="0"/>
                <a:cs typeface="Arial" panose="020B0604020202020204" pitchFamily="34" charset="0"/>
              </a:rPr>
              <a:t>không </a:t>
            </a:r>
            <a:r>
              <a:rPr lang="vi-VN" sz="2400" dirty="0">
                <a:solidFill>
                  <a:srgbClr val="0000CC"/>
                </a:solidFill>
                <a:latin typeface="Arial" panose="020B0604020202020204" pitchFamily="34" charset="0"/>
                <a:cs typeface="Arial" panose="020B0604020202020204" pitchFamily="34" charset="0"/>
              </a:rPr>
              <a:t>liên quan đến chấn thương; chảy máu răng rỉ </a:t>
            </a:r>
            <a:r>
              <a:rPr lang="vi-VN" sz="2400" dirty="0" smtClean="0">
                <a:solidFill>
                  <a:srgbClr val="0000CC"/>
                </a:solidFill>
                <a:latin typeface="Arial" panose="020B0604020202020204" pitchFamily="34" charset="0"/>
                <a:cs typeface="Arial" panose="020B0604020202020204" pitchFamily="34" charset="0"/>
              </a:rPr>
              <a:t>rả</a:t>
            </a:r>
            <a:endParaRPr lang="en-US"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19</a:t>
            </a:fld>
            <a:endParaRPr lang="en-US"/>
          </a:p>
        </p:txBody>
      </p:sp>
      <p:pic>
        <p:nvPicPr>
          <p:cNvPr id="5" name="Picture 4"/>
          <p:cNvPicPr>
            <a:picLocks noChangeAspect="1"/>
          </p:cNvPicPr>
          <p:nvPr/>
        </p:nvPicPr>
        <p:blipFill>
          <a:blip r:embed="rId3"/>
          <a:stretch>
            <a:fillRect/>
          </a:stretch>
        </p:blipFill>
        <p:spPr>
          <a:xfrm>
            <a:off x="6927" y="228600"/>
            <a:ext cx="9144793" cy="969348"/>
          </a:xfrm>
          <a:prstGeom prst="rect">
            <a:avLst/>
          </a:prstGeom>
        </p:spPr>
      </p:pic>
    </p:spTree>
    <p:extLst>
      <p:ext uri="{BB962C8B-B14F-4D97-AF65-F5344CB8AC3E}">
        <p14:creationId xmlns:p14="http://schemas.microsoft.com/office/powerpoint/2010/main" val="37867732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609601"/>
            <a:ext cx="9144000" cy="685800"/>
          </a:xfrm>
          <a:solidFill>
            <a:srgbClr val="CCECFF"/>
          </a:solidFill>
        </p:spPr>
        <p:txBody>
          <a:bodyPr>
            <a:normAutofit/>
          </a:bodyPr>
          <a:lstStyle/>
          <a:p>
            <a:pPr algn="ctr"/>
            <a:r>
              <a:rPr lang="en-US" sz="3600" b="1" dirty="0">
                <a:solidFill>
                  <a:srgbClr val="FF0000"/>
                </a:solidFill>
                <a:latin typeface="Arial" panose="020B0604020202020204" pitchFamily="34" charset="0"/>
                <a:cs typeface="Arial" panose="020B0604020202020204" pitchFamily="34" charset="0"/>
              </a:rPr>
              <a:t>MỤC TIÊU HỌC </a:t>
            </a:r>
            <a:r>
              <a:rPr lang="en-US" sz="3600" b="1" dirty="0" smtClean="0">
                <a:solidFill>
                  <a:srgbClr val="FF0000"/>
                </a:solidFill>
                <a:latin typeface="Arial" panose="020B0604020202020204" pitchFamily="34" charset="0"/>
                <a:cs typeface="Arial" panose="020B0604020202020204" pitchFamily="34" charset="0"/>
              </a:rPr>
              <a:t>TẬP</a:t>
            </a:r>
            <a:endParaRPr lang="en-US" sz="3600" dirty="0">
              <a:solidFill>
                <a:srgbClr val="FF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0" y="1600200"/>
            <a:ext cx="8915400" cy="4576763"/>
          </a:xfrm>
        </p:spPr>
        <p:txBody>
          <a:bodyPr>
            <a:normAutofit/>
          </a:bodyPr>
          <a:lstStyle/>
          <a:p>
            <a:pPr marL="0" indent="0" algn="just">
              <a:buNone/>
            </a:pPr>
            <a:r>
              <a:rPr lang="en-US" sz="2400" b="1" dirty="0" smtClean="0">
                <a:solidFill>
                  <a:srgbClr val="00B050"/>
                </a:solidFill>
                <a:latin typeface="Arial" pitchFamily="34" charset="0"/>
                <a:cs typeface="Arial" pitchFamily="34" charset="0"/>
              </a:rPr>
              <a:t>Sau khi học xong, sinh viên có thể:</a:t>
            </a:r>
          </a:p>
          <a:p>
            <a:pPr marL="514350" indent="-514350" algn="just">
              <a:buFont typeface="+mj-lt"/>
              <a:buAutoNum type="arabicPeriod"/>
            </a:pPr>
            <a:r>
              <a:rPr lang="en-US" sz="2400" dirty="0" smtClean="0">
                <a:solidFill>
                  <a:srgbClr val="0000CC"/>
                </a:solidFill>
                <a:latin typeface="Arial" pitchFamily="34" charset="0"/>
                <a:cs typeface="Arial" pitchFamily="34" charset="0"/>
              </a:rPr>
              <a:t>Biết </a:t>
            </a:r>
            <a:r>
              <a:rPr lang="en-US" sz="2400" dirty="0">
                <a:solidFill>
                  <a:srgbClr val="0000CC"/>
                </a:solidFill>
                <a:latin typeface="Arial" pitchFamily="34" charset="0"/>
                <a:cs typeface="Arial" pitchFamily="34" charset="0"/>
              </a:rPr>
              <a:t>được cách hỏi bệnh sử và tiền căn </a:t>
            </a:r>
            <a:r>
              <a:rPr lang="en-US" sz="2400" dirty="0" smtClean="0">
                <a:solidFill>
                  <a:srgbClr val="0000CC"/>
                </a:solidFill>
                <a:latin typeface="Arial" pitchFamily="34" charset="0"/>
                <a:cs typeface="Arial" pitchFamily="34" charset="0"/>
              </a:rPr>
              <a:t>bệnh nhân suy </a:t>
            </a:r>
            <a:r>
              <a:rPr lang="en-US" sz="2400" dirty="0">
                <a:solidFill>
                  <a:srgbClr val="0000CC"/>
                </a:solidFill>
                <a:latin typeface="Arial" pitchFamily="34" charset="0"/>
                <a:cs typeface="Arial" pitchFamily="34" charset="0"/>
              </a:rPr>
              <a:t>tủy xương.</a:t>
            </a:r>
          </a:p>
          <a:p>
            <a:pPr marL="514350" indent="-514350" algn="just">
              <a:buFont typeface="+mj-lt"/>
              <a:buAutoNum type="arabicPeriod"/>
            </a:pPr>
            <a:r>
              <a:rPr lang="en-US" sz="2400" dirty="0">
                <a:solidFill>
                  <a:srgbClr val="0000CC"/>
                </a:solidFill>
                <a:latin typeface="Arial" pitchFamily="34" charset="0"/>
                <a:cs typeface="Arial" pitchFamily="34" charset="0"/>
              </a:rPr>
              <a:t>Nêu được các chẩn đoán </a:t>
            </a:r>
            <a:r>
              <a:rPr lang="en-US" sz="2400" dirty="0" smtClean="0">
                <a:solidFill>
                  <a:srgbClr val="0000CC"/>
                </a:solidFill>
                <a:latin typeface="Arial" pitchFamily="34" charset="0"/>
                <a:cs typeface="Arial" pitchFamily="34" charset="0"/>
              </a:rPr>
              <a:t>sơ bộ và chẩn đoán phân </a:t>
            </a:r>
            <a:r>
              <a:rPr lang="en-US" sz="2400" dirty="0">
                <a:solidFill>
                  <a:srgbClr val="0000CC"/>
                </a:solidFill>
                <a:latin typeface="Arial" pitchFamily="34" charset="0"/>
                <a:cs typeface="Arial" pitchFamily="34" charset="0"/>
              </a:rPr>
              <a:t>biệt</a:t>
            </a:r>
            <a:r>
              <a:rPr lang="en-US" sz="2400" dirty="0" smtClean="0">
                <a:solidFill>
                  <a:srgbClr val="0000CC"/>
                </a:solidFill>
                <a:latin typeface="Arial" pitchFamily="34" charset="0"/>
                <a:cs typeface="Arial" pitchFamily="34" charset="0"/>
              </a:rPr>
              <a:t>.</a:t>
            </a:r>
            <a:endParaRPr lang="en-US" sz="2400" dirty="0">
              <a:solidFill>
                <a:srgbClr val="0000CC"/>
              </a:solidFill>
              <a:latin typeface="Arial" pitchFamily="34" charset="0"/>
              <a:cs typeface="Arial" pitchFamily="34" charset="0"/>
            </a:endParaRPr>
          </a:p>
          <a:p>
            <a:pPr marL="514350" indent="-514350" algn="just">
              <a:buFont typeface="+mj-lt"/>
              <a:buAutoNum type="arabicPeriod"/>
            </a:pPr>
            <a:r>
              <a:rPr lang="en-US" sz="2400" dirty="0" smtClean="0">
                <a:solidFill>
                  <a:srgbClr val="0000CC"/>
                </a:solidFill>
                <a:latin typeface="Arial" pitchFamily="34" charset="0"/>
                <a:cs typeface="Arial" pitchFamily="34" charset="0"/>
              </a:rPr>
              <a:t>Nhận </a:t>
            </a:r>
            <a:r>
              <a:rPr lang="en-US" sz="2400" dirty="0">
                <a:solidFill>
                  <a:srgbClr val="0000CC"/>
                </a:solidFill>
                <a:latin typeface="Arial" pitchFamily="34" charset="0"/>
                <a:cs typeface="Arial" pitchFamily="34" charset="0"/>
              </a:rPr>
              <a:t>diện </a:t>
            </a:r>
            <a:r>
              <a:rPr lang="en-US" sz="2400" dirty="0" smtClean="0">
                <a:solidFill>
                  <a:srgbClr val="0000CC"/>
                </a:solidFill>
                <a:latin typeface="Arial" pitchFamily="34" charset="0"/>
                <a:cs typeface="Arial" pitchFamily="34" charset="0"/>
              </a:rPr>
              <a:t>và phân tích được bất </a:t>
            </a:r>
            <a:r>
              <a:rPr lang="en-US" sz="2400" dirty="0">
                <a:solidFill>
                  <a:srgbClr val="0000CC"/>
                </a:solidFill>
                <a:latin typeface="Arial" pitchFamily="34" charset="0"/>
                <a:cs typeface="Arial" pitchFamily="34" charset="0"/>
              </a:rPr>
              <a:t>thường của tế bào máu dựa trên xét </a:t>
            </a:r>
            <a:r>
              <a:rPr lang="en-US" sz="2400" dirty="0" smtClean="0">
                <a:solidFill>
                  <a:srgbClr val="0000CC"/>
                </a:solidFill>
                <a:latin typeface="Arial" pitchFamily="34" charset="0"/>
                <a:cs typeface="Arial" pitchFamily="34" charset="0"/>
              </a:rPr>
              <a:t>nghiệm tổng phân tích tế bào máu và bất thường của </a:t>
            </a:r>
            <a:r>
              <a:rPr lang="en-US" sz="2400" dirty="0">
                <a:solidFill>
                  <a:srgbClr val="0000CC"/>
                </a:solidFill>
                <a:latin typeface="Arial" pitchFamily="34" charset="0"/>
                <a:cs typeface="Arial" pitchFamily="34" charset="0"/>
              </a:rPr>
              <a:t>tế bào tủy xương dựa trên </a:t>
            </a:r>
            <a:r>
              <a:rPr lang="en-US" sz="2400" dirty="0" smtClean="0">
                <a:solidFill>
                  <a:srgbClr val="0000CC"/>
                </a:solidFill>
                <a:latin typeface="Arial" pitchFamily="34" charset="0"/>
                <a:cs typeface="Arial" pitchFamily="34" charset="0"/>
              </a:rPr>
              <a:t>xét nghiệm tủy đồ, sinh thiết tủy xương.</a:t>
            </a:r>
          </a:p>
          <a:p>
            <a:pPr marL="514350" indent="-514350" algn="just">
              <a:buFont typeface="+mj-lt"/>
              <a:buAutoNum type="arabicPeriod"/>
            </a:pPr>
            <a:r>
              <a:rPr lang="en-US" sz="2400" dirty="0" smtClean="0">
                <a:solidFill>
                  <a:srgbClr val="0000CC"/>
                </a:solidFill>
                <a:latin typeface="Arial" pitchFamily="34" charset="0"/>
                <a:cs typeface="Arial" pitchFamily="34" charset="0"/>
              </a:rPr>
              <a:t>Trình bày và giải thích được tiêu chuẩn chẩn đoán xác định, chẩn đoán mức độ và nguyên nhân gây bệnh.</a:t>
            </a:r>
            <a:endParaRPr lang="en-US" sz="2400" dirty="0">
              <a:solidFill>
                <a:srgbClr val="0000CC"/>
              </a:solidFill>
              <a:latin typeface="Arial" pitchFamily="34" charset="0"/>
              <a:cs typeface="Arial" pitchFamily="34" charset="0"/>
            </a:endParaRPr>
          </a:p>
          <a:p>
            <a:pPr marL="514350" indent="-514350" algn="just">
              <a:buFont typeface="+mj-lt"/>
              <a:buAutoNum type="arabicPeriod"/>
            </a:pPr>
            <a:r>
              <a:rPr lang="en-US" sz="2400" dirty="0" smtClean="0">
                <a:solidFill>
                  <a:srgbClr val="0000CC"/>
                </a:solidFill>
                <a:latin typeface="Arial" pitchFamily="34" charset="0"/>
                <a:cs typeface="Arial" pitchFamily="34" charset="0"/>
              </a:rPr>
              <a:t>Trình bày nguyên </a:t>
            </a:r>
            <a:r>
              <a:rPr lang="en-US" sz="2400" dirty="0">
                <a:solidFill>
                  <a:srgbClr val="0000CC"/>
                </a:solidFill>
                <a:latin typeface="Arial" pitchFamily="34" charset="0"/>
                <a:cs typeface="Arial" pitchFamily="34" charset="0"/>
              </a:rPr>
              <a:t>tắc điều trị suy tủy </a:t>
            </a:r>
            <a:r>
              <a:rPr lang="en-US" sz="2400" dirty="0" smtClean="0">
                <a:solidFill>
                  <a:srgbClr val="0000CC"/>
                </a:solidFill>
                <a:latin typeface="Arial" pitchFamily="34" charset="0"/>
                <a:cs typeface="Arial" pitchFamily="34" charset="0"/>
              </a:rPr>
              <a:t>xương.</a:t>
            </a:r>
            <a:endParaRPr lang="en-US" sz="2400" dirty="0">
              <a:solidFill>
                <a:srgbClr val="0000CC"/>
              </a:solidFill>
              <a:latin typeface="Arial" pitchFamily="34" charset="0"/>
              <a:cs typeface="Arial" pitchFamily="34" charset="0"/>
            </a:endParaRPr>
          </a:p>
          <a:p>
            <a:pPr marL="0" indent="0">
              <a:buNone/>
            </a:pPr>
            <a:endParaRPr lang="en-US" sz="2400"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a:t>
            </a:fld>
            <a:endParaRPr lang="en-US"/>
          </a:p>
        </p:txBody>
      </p:sp>
    </p:spTree>
    <p:extLst>
      <p:ext uri="{BB962C8B-B14F-4D97-AF65-F5344CB8AC3E}">
        <p14:creationId xmlns:p14="http://schemas.microsoft.com/office/powerpoint/2010/main" val="10859882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503" y="1791980"/>
            <a:ext cx="8458200" cy="4351338"/>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6</a:t>
            </a:r>
            <a:r>
              <a:rPr lang="en-US" sz="2400" b="1" dirty="0" smtClean="0">
                <a:solidFill>
                  <a:srgbClr val="0000CC"/>
                </a:solidFill>
                <a:latin typeface="Arial" pitchFamily="34" charset="0"/>
                <a:cs typeface="Arial" pitchFamily="34" charset="0"/>
              </a:rPr>
              <a:t>:</a:t>
            </a:r>
          </a:p>
          <a:p>
            <a:pPr marL="0" indent="0" algn="just">
              <a:buNone/>
            </a:pPr>
            <a:r>
              <a:rPr lang="en-US" sz="2400" b="1" dirty="0" smtClean="0">
                <a:solidFill>
                  <a:srgbClr val="FF0066"/>
                </a:solidFill>
                <a:latin typeface="Arial" pitchFamily="34" charset="0"/>
                <a:cs typeface="Arial" pitchFamily="34" charset="0"/>
              </a:rPr>
              <a:t>Hỏi </a:t>
            </a:r>
            <a:r>
              <a:rPr lang="en-US" sz="2400" b="1" dirty="0">
                <a:solidFill>
                  <a:srgbClr val="FF0066"/>
                </a:solidFill>
                <a:latin typeface="Arial" pitchFamily="34" charset="0"/>
                <a:cs typeface="Arial" pitchFamily="34" charset="0"/>
              </a:rPr>
              <a:t>thêm gì về bệnh sử và tiền căn người bệnh này?</a:t>
            </a:r>
          </a:p>
        </p:txBody>
      </p:sp>
      <p:sp>
        <p:nvSpPr>
          <p:cNvPr id="4" name="Slide Number Placeholder 3"/>
          <p:cNvSpPr>
            <a:spLocks noGrp="1"/>
          </p:cNvSpPr>
          <p:nvPr>
            <p:ph type="sldNum" sz="quarter" idx="12"/>
          </p:nvPr>
        </p:nvSpPr>
        <p:spPr/>
        <p:txBody>
          <a:bodyPr/>
          <a:lstStyle/>
          <a:p>
            <a:fld id="{F29E24E3-7DF3-4851-83BC-07938BF2A0B3}" type="slidenum">
              <a:rPr lang="en-US" smtClean="0"/>
              <a:t>20</a:t>
            </a:fld>
            <a:endParaRPr lang="en-US"/>
          </a:p>
        </p:txBody>
      </p:sp>
      <p:pic>
        <p:nvPicPr>
          <p:cNvPr id="5" name="Picture 4"/>
          <p:cNvPicPr>
            <a:picLocks noChangeAspect="1"/>
          </p:cNvPicPr>
          <p:nvPr/>
        </p:nvPicPr>
        <p:blipFill>
          <a:blip r:embed="rId3"/>
          <a:stretch>
            <a:fillRect/>
          </a:stretch>
        </p:blipFill>
        <p:spPr>
          <a:xfrm>
            <a:off x="-793" y="609600"/>
            <a:ext cx="9144793" cy="969348"/>
          </a:xfrm>
          <a:prstGeom prst="rect">
            <a:avLst/>
          </a:prstGeom>
        </p:spPr>
      </p:pic>
    </p:spTree>
    <p:extLst>
      <p:ext uri="{BB962C8B-B14F-4D97-AF65-F5344CB8AC3E}">
        <p14:creationId xmlns:p14="http://schemas.microsoft.com/office/powerpoint/2010/main" val="15142500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304800"/>
            <a:ext cx="8534400" cy="5821363"/>
          </a:xfrm>
        </p:spPr>
        <p:txBody>
          <a:bodyPr>
            <a:noAutofit/>
          </a:bodyPr>
          <a:lstStyle/>
          <a:p>
            <a:pPr marL="0" indent="0" algn="just">
              <a:buNone/>
            </a:pPr>
            <a:r>
              <a:rPr lang="en-US" sz="2400" b="1" u="sng" dirty="0" smtClean="0">
                <a:solidFill>
                  <a:srgbClr val="0000CC"/>
                </a:solidFill>
                <a:latin typeface="Arial" pitchFamily="34" charset="0"/>
                <a:cs typeface="Arial" pitchFamily="34" charset="0"/>
              </a:rPr>
              <a:t>CÂU HỎI 6</a:t>
            </a:r>
            <a:r>
              <a:rPr lang="en-US" sz="2400" b="1" dirty="0" smtClean="0">
                <a:solidFill>
                  <a:srgbClr val="0000CC"/>
                </a:solidFill>
                <a:latin typeface="Arial" pitchFamily="34" charset="0"/>
                <a:cs typeface="Arial" pitchFamily="34" charset="0"/>
              </a:rPr>
              <a:t>: </a:t>
            </a:r>
            <a:r>
              <a:rPr lang="en-US" sz="2400" b="1" dirty="0" smtClean="0">
                <a:solidFill>
                  <a:srgbClr val="FF0066"/>
                </a:solidFill>
                <a:latin typeface="Arial" pitchFamily="34" charset="0"/>
                <a:cs typeface="Arial" pitchFamily="34" charset="0"/>
              </a:rPr>
              <a:t>Hỏi thêm </a:t>
            </a:r>
            <a:r>
              <a:rPr lang="en-US" sz="2400" b="1" dirty="0">
                <a:solidFill>
                  <a:srgbClr val="FF0066"/>
                </a:solidFill>
                <a:latin typeface="Arial" pitchFamily="34" charset="0"/>
                <a:cs typeface="Arial" pitchFamily="34" charset="0"/>
              </a:rPr>
              <a:t>về bệnh sử và tiền </a:t>
            </a:r>
            <a:r>
              <a:rPr lang="en-US" sz="2400" b="1" dirty="0" smtClean="0">
                <a:solidFill>
                  <a:srgbClr val="FF0066"/>
                </a:solidFill>
                <a:latin typeface="Arial" pitchFamily="34" charset="0"/>
                <a:cs typeface="Arial" pitchFamily="34" charset="0"/>
              </a:rPr>
              <a:t>căn như sau: </a:t>
            </a:r>
          </a:p>
          <a:p>
            <a:pPr marL="0" indent="0" algn="just">
              <a:buNone/>
            </a:pPr>
            <a:endParaRPr lang="en-US" sz="2400" dirty="0">
              <a:solidFill>
                <a:srgbClr val="FF0066"/>
              </a:solidFill>
              <a:latin typeface="Arial" pitchFamily="34" charset="0"/>
              <a:cs typeface="Arial" pitchFamily="34" charset="0"/>
            </a:endParaRPr>
          </a:p>
          <a:p>
            <a:pPr marL="514350" indent="-514350" algn="just">
              <a:buFont typeface="+mj-lt"/>
              <a:buAutoNum type="arabicPeriod"/>
            </a:pPr>
            <a:r>
              <a:rPr lang="en-US" sz="2400" dirty="0" smtClean="0">
                <a:solidFill>
                  <a:srgbClr val="0000CC"/>
                </a:solidFill>
                <a:latin typeface="Arial" pitchFamily="34" charset="0"/>
                <a:cs typeface="Arial" pitchFamily="34" charset="0"/>
              </a:rPr>
              <a:t>Hỏi </a:t>
            </a:r>
            <a:r>
              <a:rPr lang="en-US" sz="2400" dirty="0">
                <a:solidFill>
                  <a:srgbClr val="0000CC"/>
                </a:solidFill>
                <a:latin typeface="Arial" pitchFamily="34" charset="0"/>
                <a:cs typeface="Arial" pitchFamily="34" charset="0"/>
              </a:rPr>
              <a:t>bệnh sử về triệu chứng </a:t>
            </a:r>
            <a:r>
              <a:rPr lang="en-US" sz="2400" dirty="0" smtClean="0">
                <a:solidFill>
                  <a:srgbClr val="0000CC"/>
                </a:solidFill>
                <a:latin typeface="Arial" pitchFamily="34" charset="0"/>
                <a:cs typeface="Arial" pitchFamily="34" charset="0"/>
              </a:rPr>
              <a:t>sốt, sụt cân</a:t>
            </a:r>
            <a:endParaRPr lang="en-US" sz="2400" dirty="0">
              <a:solidFill>
                <a:srgbClr val="0000CC"/>
              </a:solidFill>
              <a:latin typeface="Arial" pitchFamily="34" charset="0"/>
              <a:cs typeface="Arial" pitchFamily="34" charset="0"/>
            </a:endParaRPr>
          </a:p>
          <a:p>
            <a:pPr marL="514350" indent="-514350" algn="just">
              <a:buFont typeface="+mj-lt"/>
              <a:buAutoNum type="arabicPeriod"/>
            </a:pPr>
            <a:r>
              <a:rPr lang="en-US" sz="2400" dirty="0" err="1" smtClean="0">
                <a:solidFill>
                  <a:srgbClr val="0000CC"/>
                </a:solidFill>
                <a:latin typeface="Arial" pitchFamily="34" charset="0"/>
                <a:cs typeface="Arial" pitchFamily="34" charset="0"/>
              </a:rPr>
              <a:t>Hỏi</a:t>
            </a:r>
            <a:r>
              <a:rPr lang="en-US" sz="2400" dirty="0" smtClean="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bệnh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sử</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về</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các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triệu</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chứng</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hạch</a:t>
            </a:r>
            <a:r>
              <a:rPr lang="en-US" sz="2400" dirty="0">
                <a:solidFill>
                  <a:srgbClr val="0000CC"/>
                </a:solidFill>
                <a:latin typeface="Arial" pitchFamily="34" charset="0"/>
                <a:cs typeface="Arial" pitchFamily="34" charset="0"/>
              </a:rPr>
              <a:t> to, </a:t>
            </a:r>
            <a:r>
              <a:rPr lang="en-US" sz="2400" dirty="0" err="1">
                <a:solidFill>
                  <a:srgbClr val="0000CC"/>
                </a:solidFill>
                <a:latin typeface="Arial" pitchFamily="34" charset="0"/>
                <a:cs typeface="Arial" pitchFamily="34" charset="0"/>
              </a:rPr>
              <a:t>lách</a:t>
            </a:r>
            <a:r>
              <a:rPr lang="en-US" sz="2400" dirty="0">
                <a:solidFill>
                  <a:srgbClr val="0000CC"/>
                </a:solidFill>
                <a:latin typeface="Arial" pitchFamily="34" charset="0"/>
                <a:cs typeface="Arial" pitchFamily="34" charset="0"/>
              </a:rPr>
              <a:t> to, </a:t>
            </a:r>
            <a:r>
              <a:rPr lang="en-US" sz="2400" dirty="0" err="1">
                <a:solidFill>
                  <a:srgbClr val="0000CC"/>
                </a:solidFill>
                <a:latin typeface="Arial" pitchFamily="34" charset="0"/>
                <a:cs typeface="Arial" pitchFamily="34" charset="0"/>
              </a:rPr>
              <a:t>gan</a:t>
            </a:r>
            <a:r>
              <a:rPr lang="en-US" sz="2400" dirty="0">
                <a:solidFill>
                  <a:srgbClr val="0000CC"/>
                </a:solidFill>
                <a:latin typeface="Arial" pitchFamily="34" charset="0"/>
                <a:cs typeface="Arial" pitchFamily="34" charset="0"/>
              </a:rPr>
              <a:t> to.</a:t>
            </a:r>
          </a:p>
          <a:p>
            <a:pPr marL="514350" indent="-514350" algn="just">
              <a:buFont typeface="+mj-lt"/>
              <a:buAutoNum type="arabicPeriod"/>
            </a:pPr>
            <a:r>
              <a:rPr lang="en-US" sz="2400" dirty="0" smtClean="0">
                <a:solidFill>
                  <a:srgbClr val="0000CC"/>
                </a:solidFill>
                <a:latin typeface="Arial" pitchFamily="34" charset="0"/>
                <a:cs typeface="Arial" pitchFamily="34" charset="0"/>
              </a:rPr>
              <a:t>Hỏi tiền căn bản thân và gia đình: </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a:t>
            </a:r>
            <a:r>
              <a:rPr lang="en-US" sz="2400" dirty="0" smtClean="0">
                <a:solidFill>
                  <a:srgbClr val="0000CC"/>
                </a:solidFill>
                <a:latin typeface="Arial" pitchFamily="34" charset="0"/>
                <a:cs typeface="Arial" pitchFamily="34" charset="0"/>
              </a:rPr>
              <a:t>A. Bản thân: </a:t>
            </a:r>
          </a:p>
          <a:p>
            <a:pPr marL="0" indent="0" algn="just">
              <a:buNone/>
            </a:pPr>
            <a:r>
              <a:rPr lang="en-US" sz="2400" dirty="0" smtClean="0">
                <a:solidFill>
                  <a:srgbClr val="0000CC"/>
                </a:solidFill>
                <a:latin typeface="Arial" pitchFamily="34" charset="0"/>
                <a:cs typeface="Arial" pitchFamily="34" charset="0"/>
              </a:rPr>
              <a:t>      </a:t>
            </a:r>
            <a:r>
              <a:rPr lang="en-US" sz="2400" dirty="0">
                <a:solidFill>
                  <a:srgbClr val="0000CC"/>
                </a:solidFill>
                <a:latin typeface="Arial" pitchFamily="34" charset="0"/>
                <a:cs typeface="Arial" pitchFamily="34" charset="0"/>
              </a:rPr>
              <a:t>- Chế độ ăn uống, dinh dưỡng</a:t>
            </a:r>
          </a:p>
          <a:p>
            <a:pPr marL="0" indent="0" algn="just">
              <a:buNone/>
            </a:pPr>
            <a:r>
              <a:rPr lang="en-US" sz="2400" dirty="0">
                <a:solidFill>
                  <a:srgbClr val="0000CC"/>
                </a:solidFill>
                <a:latin typeface="Arial" pitchFamily="34" charset="0"/>
                <a:cs typeface="Arial" pitchFamily="34" charset="0"/>
              </a:rPr>
              <a:t>      - </a:t>
            </a:r>
            <a:r>
              <a:rPr lang="en-US" sz="2400" dirty="0" err="1">
                <a:solidFill>
                  <a:srgbClr val="0000CC"/>
                </a:solidFill>
                <a:latin typeface="Arial" pitchFamily="34" charset="0"/>
                <a:cs typeface="Arial" pitchFamily="34" charset="0"/>
              </a:rPr>
              <a:t>Tiền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căn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dịch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tể</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học</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 Tiền căn tiếp xúc hóa chất, dùng thuốc</a:t>
            </a:r>
            <a:r>
              <a:rPr lang="en-US" sz="2400" dirty="0" smtClean="0">
                <a:solidFill>
                  <a:srgbClr val="0000CC"/>
                </a:solidFill>
                <a:latin typeface="Arial" pitchFamily="34" charset="0"/>
                <a:cs typeface="Arial" pitchFamily="34" charset="0"/>
              </a:rPr>
              <a:t>…(thuốc trừ sâu)</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 Tiền căn mắc bệnh lí huyết </a:t>
            </a:r>
            <a:r>
              <a:rPr lang="en-US" sz="2400" dirty="0" smtClean="0">
                <a:solidFill>
                  <a:srgbClr val="0000CC"/>
                </a:solidFill>
                <a:latin typeface="Arial" pitchFamily="34" charset="0"/>
                <a:cs typeface="Arial" pitchFamily="34" charset="0"/>
              </a:rPr>
              <a:t>học</a:t>
            </a:r>
          </a:p>
          <a:p>
            <a:pPr marL="0" indent="0" algn="just">
              <a:buNone/>
            </a:pPr>
            <a:r>
              <a:rPr lang="en-US" sz="2400" dirty="0" smtClean="0">
                <a:solidFill>
                  <a:srgbClr val="0000CC"/>
                </a:solidFill>
                <a:latin typeface="Arial" pitchFamily="34" charset="0"/>
                <a:cs typeface="Arial" pitchFamily="34" charset="0"/>
              </a:rPr>
              <a:t>    B. Gia đình: </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 </a:t>
            </a:r>
            <a:r>
              <a:rPr lang="en-US" sz="2400" dirty="0" err="1">
                <a:solidFill>
                  <a:srgbClr val="0000CC"/>
                </a:solidFill>
                <a:latin typeface="Arial" pitchFamily="34" charset="0"/>
                <a:cs typeface="Arial" pitchFamily="34" charset="0"/>
              </a:rPr>
              <a:t>Tiền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căn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gia</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đình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mắc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các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bệnh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lí</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huyết</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học</a:t>
            </a:r>
            <a:r>
              <a:rPr lang="en-US" sz="2400" dirty="0">
                <a:solidFill>
                  <a:srgbClr val="0000CC"/>
                </a:solidFill>
                <a:latin typeface="Arial" pitchFamily="34" charset="0"/>
                <a:cs typeface="Arial" pitchFamily="34" charset="0"/>
              </a:rPr>
              <a:t> di </a:t>
            </a:r>
            <a:r>
              <a:rPr lang="en-US" sz="2400" dirty="0" err="1">
                <a:solidFill>
                  <a:srgbClr val="0000CC"/>
                </a:solidFill>
                <a:latin typeface="Arial" pitchFamily="34" charset="0"/>
                <a:cs typeface="Arial" pitchFamily="34" charset="0"/>
              </a:rPr>
              <a:t>truyền</a:t>
            </a:r>
            <a:r>
              <a:rPr lang="en-US" sz="2400" dirty="0">
                <a:solidFill>
                  <a:srgbClr val="0000CC"/>
                </a:solidFill>
                <a:latin typeface="Arial" pitchFamily="34" charset="0"/>
                <a:cs typeface="Arial" pitchFamily="34" charset="0"/>
              </a:rPr>
              <a:t> </a:t>
            </a:r>
            <a:endParaRPr lang="en-US" sz="2400" dirty="0" smtClean="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a:t>
            </a:r>
            <a:r>
              <a:rPr lang="en-US" sz="2400" dirty="0" smtClean="0">
                <a:solidFill>
                  <a:srgbClr val="0000CC"/>
                </a:solidFill>
                <a:latin typeface="Arial" pitchFamily="34" charset="0"/>
                <a:cs typeface="Arial" pitchFamily="34" charset="0"/>
              </a:rPr>
              <a:t>        </a:t>
            </a:r>
            <a:r>
              <a:rPr lang="en-US" sz="2400" dirty="0" err="1" smtClean="0">
                <a:solidFill>
                  <a:srgbClr val="0000CC"/>
                </a:solidFill>
                <a:latin typeface="Arial" pitchFamily="34" charset="0"/>
                <a:cs typeface="Arial" pitchFamily="34" charset="0"/>
              </a:rPr>
              <a:t>và</a:t>
            </a:r>
            <a:r>
              <a:rPr lang="en-US" sz="2400" dirty="0" smtClean="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mắc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phải</a:t>
            </a:r>
            <a:r>
              <a:rPr lang="en-US" sz="2400" dirty="0">
                <a:solidFill>
                  <a:srgbClr val="0000CC"/>
                </a:solidFill>
                <a:latin typeface="Arial" pitchFamily="34" charset="0"/>
                <a:cs typeface="Arial" pitchFamily="34" charset="0"/>
              </a:rPr>
              <a:t>.</a:t>
            </a:r>
          </a:p>
          <a:p>
            <a:pPr marL="0" indent="0" algn="just">
              <a:buNone/>
            </a:pPr>
            <a:r>
              <a:rPr lang="en-US" sz="2400" dirty="0" smtClean="0">
                <a:solidFill>
                  <a:srgbClr val="0000CC"/>
                </a:solidFill>
                <a:latin typeface="Arial" pitchFamily="34" charset="0"/>
                <a:cs typeface="Arial" pitchFamily="34" charset="0"/>
              </a:rPr>
              <a:t> </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21</a:t>
            </a:fld>
            <a:endParaRPr lang="en-US"/>
          </a:p>
        </p:txBody>
      </p:sp>
    </p:spTree>
    <p:extLst>
      <p:ext uri="{BB962C8B-B14F-4D97-AF65-F5344CB8AC3E}">
        <p14:creationId xmlns:p14="http://schemas.microsoft.com/office/powerpoint/2010/main" val="362595434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4000" cy="609600"/>
          </a:xfrm>
          <a:solidFill>
            <a:srgbClr val="CCECFF"/>
          </a:solidFill>
        </p:spPr>
        <p:txBody>
          <a:bodyPr>
            <a:normAutofit/>
          </a:bodyPr>
          <a:lstStyle/>
          <a:p>
            <a:pPr algn="ctr"/>
            <a:r>
              <a:rPr lang="en-US" sz="3600" b="1" dirty="0" smtClean="0">
                <a:solidFill>
                  <a:srgbClr val="FF0000"/>
                </a:solidFill>
                <a:latin typeface="Arial" pitchFamily="34" charset="0"/>
                <a:cs typeface="Arial" pitchFamily="34" charset="0"/>
              </a:rPr>
              <a:t>BỆNH SỬ (</a:t>
            </a:r>
            <a:r>
              <a:rPr lang="en-US" sz="3600" b="1" dirty="0" err="1" smtClean="0">
                <a:solidFill>
                  <a:srgbClr val="FF0000"/>
                </a:solidFill>
                <a:latin typeface="Arial" pitchFamily="34" charset="0"/>
                <a:cs typeface="Arial" pitchFamily="34" charset="0"/>
              </a:rPr>
              <a:t>tt</a:t>
            </a:r>
            <a:r>
              <a:rPr lang="en-US" sz="3600" b="1" dirty="0" smtClean="0">
                <a:solidFill>
                  <a:srgbClr val="FF0000"/>
                </a:solidFill>
                <a:latin typeface="Arial" pitchFamily="34" charset="0"/>
                <a:cs typeface="Arial" pitchFamily="34" charset="0"/>
              </a:rPr>
              <a:t>)</a:t>
            </a:r>
            <a:endParaRPr lang="en-US" sz="3600" dirty="0">
              <a:solidFill>
                <a:srgbClr val="FF0000"/>
              </a:solidFill>
            </a:endParaRPr>
          </a:p>
        </p:txBody>
      </p:sp>
      <p:sp>
        <p:nvSpPr>
          <p:cNvPr id="3" name="Content Placeholder 2"/>
          <p:cNvSpPr>
            <a:spLocks noGrp="1"/>
          </p:cNvSpPr>
          <p:nvPr>
            <p:ph idx="1"/>
          </p:nvPr>
        </p:nvSpPr>
        <p:spPr>
          <a:xfrm>
            <a:off x="304800" y="1219200"/>
            <a:ext cx="8382000" cy="4906963"/>
          </a:xfrm>
        </p:spPr>
        <p:txBody>
          <a:bodyPr>
            <a:normAutofit/>
          </a:bodyPr>
          <a:lstStyle/>
          <a:p>
            <a:pPr marL="0" indent="0" algn="just">
              <a:lnSpc>
                <a:spcPct val="150000"/>
              </a:lnSpc>
              <a:buNone/>
            </a:pPr>
            <a:r>
              <a:rPr lang="en-US" sz="2400" dirty="0" smtClean="0">
                <a:solidFill>
                  <a:srgbClr val="0000CC"/>
                </a:solidFill>
                <a:latin typeface="Arial" pitchFamily="34" charset="0"/>
                <a:cs typeface="Arial" pitchFamily="34" charset="0"/>
              </a:rPr>
              <a:t>Bệnh nhân không sốt, không sụt cân, không đau nhức xương khớp, không xuất hiện u bướu bất thường.</a:t>
            </a:r>
            <a:endParaRPr lang="en-US" sz="2400" dirty="0">
              <a:solidFill>
                <a:srgbClr val="0000CC"/>
              </a:solidFill>
              <a:latin typeface="Arial" pitchFamily="34" charset="0"/>
              <a:cs typeface="Arial" pitchFamily="34" charset="0"/>
            </a:endParaRPr>
          </a:p>
          <a:p>
            <a:pPr marL="0" indent="0">
              <a:lnSpc>
                <a:spcPct val="150000"/>
              </a:lnSpc>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22</a:t>
            </a:fld>
            <a:endParaRPr lang="en-US"/>
          </a:p>
        </p:txBody>
      </p:sp>
    </p:spTree>
    <p:extLst>
      <p:ext uri="{BB962C8B-B14F-4D97-AF65-F5344CB8AC3E}">
        <p14:creationId xmlns:p14="http://schemas.microsoft.com/office/powerpoint/2010/main" val="17725922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685800"/>
            <a:ext cx="8915400" cy="6035676"/>
          </a:xfrm>
        </p:spPr>
        <p:txBody>
          <a:bodyPr>
            <a:noAutofit/>
          </a:bodyPr>
          <a:lstStyle/>
          <a:p>
            <a:pPr marL="171450" lvl="1">
              <a:spcBef>
                <a:spcPts val="750"/>
              </a:spcBef>
              <a:buFontTx/>
              <a:buChar char="-"/>
            </a:pPr>
            <a:r>
              <a:rPr lang="en-US" sz="2200" dirty="0" smtClean="0">
                <a:solidFill>
                  <a:srgbClr val="0000CC"/>
                </a:solidFill>
                <a:latin typeface="Arial" panose="020B0604020202020204" pitchFamily="34" charset="0"/>
                <a:cs typeface="Arial" panose="020B0604020202020204" pitchFamily="34" charset="0"/>
              </a:rPr>
              <a:t>Bệnh nhân tỉnh</a:t>
            </a:r>
            <a:r>
              <a:rPr lang="en-US" sz="2200" dirty="0">
                <a:solidFill>
                  <a:srgbClr val="0000CC"/>
                </a:solidFill>
                <a:latin typeface="Arial" panose="020B0604020202020204" pitchFamily="34" charset="0"/>
                <a:cs typeface="Arial" panose="020B0604020202020204" pitchFamily="34" charset="0"/>
              </a:rPr>
              <a:t>, tiếp xúc tốt.</a:t>
            </a:r>
          </a:p>
          <a:p>
            <a:pPr>
              <a:buFontTx/>
              <a:buChar char="-"/>
            </a:pPr>
            <a:r>
              <a:rPr lang="en-US" sz="2200" dirty="0" smtClean="0">
                <a:solidFill>
                  <a:srgbClr val="0000CC"/>
                </a:solidFill>
                <a:latin typeface="Arial" panose="020B0604020202020204" pitchFamily="34" charset="0"/>
                <a:cs typeface="Arial" panose="020B0604020202020204" pitchFamily="34" charset="0"/>
              </a:rPr>
              <a:t>Sinh hiệu: </a:t>
            </a:r>
          </a:p>
          <a:p>
            <a:pPr marL="0" indent="0">
              <a:buNone/>
            </a:pPr>
            <a:r>
              <a:rPr lang="en-US" sz="2200" dirty="0">
                <a:solidFill>
                  <a:srgbClr val="0000CC"/>
                </a:solidFill>
                <a:latin typeface="Arial" panose="020B0604020202020204" pitchFamily="34" charset="0"/>
                <a:cs typeface="Arial" panose="020B0604020202020204" pitchFamily="34" charset="0"/>
              </a:rPr>
              <a:t> </a:t>
            </a:r>
            <a:r>
              <a:rPr lang="en-US" sz="2200" dirty="0" smtClean="0">
                <a:solidFill>
                  <a:srgbClr val="0000CC"/>
                </a:solidFill>
                <a:latin typeface="Arial" panose="020B0604020202020204" pitchFamily="34" charset="0"/>
                <a:cs typeface="Arial" panose="020B0604020202020204" pitchFamily="34" charset="0"/>
              </a:rPr>
              <a:t> Mạch: 86 l/p, HA: 120/80 mmHg, Nhịp thở: 22 l/p, Nhiệt độ: 37ºC</a:t>
            </a:r>
          </a:p>
          <a:p>
            <a:pPr>
              <a:buFontTx/>
              <a:buChar char="-"/>
            </a:pPr>
            <a:r>
              <a:rPr lang="en-US" sz="2200" dirty="0" smtClean="0">
                <a:solidFill>
                  <a:srgbClr val="0000CC"/>
                </a:solidFill>
                <a:latin typeface="Arial" panose="020B0604020202020204" pitchFamily="34" charset="0"/>
                <a:cs typeface="Arial" panose="020B0604020202020204" pitchFamily="34" charset="0"/>
              </a:rPr>
              <a:t>Tổng trạng trung bình, </a:t>
            </a:r>
            <a:r>
              <a:rPr lang="en-US" sz="2200" dirty="0" smtClean="0">
                <a:solidFill>
                  <a:srgbClr val="0000CC"/>
                </a:solidFill>
                <a:latin typeface="Arial" panose="020B0604020202020204" pitchFamily="34" charset="0"/>
                <a:cs typeface="Arial" panose="020B0604020202020204" pitchFamily="34" charset="0"/>
              </a:rPr>
              <a:t>cân </a:t>
            </a:r>
            <a:r>
              <a:rPr lang="en-US" sz="2200" dirty="0" smtClean="0">
                <a:solidFill>
                  <a:srgbClr val="0000CC"/>
                </a:solidFill>
                <a:latin typeface="Arial" panose="020B0604020202020204" pitchFamily="34" charset="0"/>
                <a:cs typeface="Arial" panose="020B0604020202020204" pitchFamily="34" charset="0"/>
              </a:rPr>
              <a:t>nặng: 64kg, chiều cao: 1.68m, BMI: </a:t>
            </a:r>
            <a:r>
              <a:rPr lang="en-US" sz="2200" dirty="0">
                <a:solidFill>
                  <a:srgbClr val="0000CC"/>
                </a:solidFill>
                <a:latin typeface="Arial" panose="020B0604020202020204" pitchFamily="34" charset="0"/>
                <a:cs typeface="Arial" panose="020B0604020202020204" pitchFamily="34" charset="0"/>
              </a:rPr>
              <a:t>22.7 </a:t>
            </a:r>
            <a:endParaRPr lang="en-US" sz="2200" dirty="0" smtClean="0">
              <a:solidFill>
                <a:srgbClr val="0000CC"/>
              </a:solidFill>
              <a:latin typeface="Arial" panose="020B0604020202020204" pitchFamily="34" charset="0"/>
              <a:cs typeface="Arial" panose="020B0604020202020204" pitchFamily="34" charset="0"/>
            </a:endParaRPr>
          </a:p>
          <a:p>
            <a:pPr>
              <a:buFontTx/>
              <a:buChar char="-"/>
            </a:pPr>
            <a:r>
              <a:rPr lang="en-US" sz="2200" dirty="0" smtClean="0">
                <a:solidFill>
                  <a:srgbClr val="FF0000"/>
                </a:solidFill>
                <a:latin typeface="Arial" panose="020B0604020202020204" pitchFamily="34" charset="0"/>
                <a:cs typeface="Arial" panose="020B0604020202020204" pitchFamily="34" charset="0"/>
              </a:rPr>
              <a:t>Da xanh xao; niêm </a:t>
            </a:r>
            <a:r>
              <a:rPr lang="en-US" sz="2200" dirty="0">
                <a:solidFill>
                  <a:srgbClr val="FF0000"/>
                </a:solidFill>
                <a:latin typeface="Arial" panose="020B0604020202020204" pitchFamily="34" charset="0"/>
                <a:cs typeface="Arial" panose="020B0604020202020204" pitchFamily="34" charset="0"/>
              </a:rPr>
              <a:t>mạc </a:t>
            </a:r>
            <a:r>
              <a:rPr lang="en-US" sz="2200" dirty="0" smtClean="0">
                <a:solidFill>
                  <a:srgbClr val="FF0000"/>
                </a:solidFill>
                <a:latin typeface="Arial" panose="020B0604020202020204" pitchFamily="34" charset="0"/>
                <a:cs typeface="Arial" panose="020B0604020202020204" pitchFamily="34" charset="0"/>
              </a:rPr>
              <a:t>mắt, lưỡi và miệng nhạt; </a:t>
            </a:r>
            <a:r>
              <a:rPr lang="en-US" sz="2200" dirty="0">
                <a:solidFill>
                  <a:srgbClr val="FF0000"/>
                </a:solidFill>
                <a:latin typeface="Arial" panose="020B0604020202020204" pitchFamily="34" charset="0"/>
                <a:cs typeface="Arial" panose="020B0604020202020204" pitchFamily="34" charset="0"/>
              </a:rPr>
              <a:t>lòng bàn tay và màu móng </a:t>
            </a:r>
            <a:r>
              <a:rPr lang="en-US" sz="2200" dirty="0" smtClean="0">
                <a:solidFill>
                  <a:srgbClr val="FF0000"/>
                </a:solidFill>
                <a:latin typeface="Arial" panose="020B0604020202020204" pitchFamily="34" charset="0"/>
                <a:cs typeface="Arial" panose="020B0604020202020204" pitchFamily="34" charset="0"/>
              </a:rPr>
              <a:t>nhạt; móng sọc</a:t>
            </a:r>
            <a:r>
              <a:rPr lang="en-US" sz="2200" dirty="0">
                <a:solidFill>
                  <a:srgbClr val="FF0000"/>
                </a:solidFill>
                <a:latin typeface="Arial" panose="020B0604020202020204" pitchFamily="34" charset="0"/>
                <a:cs typeface="Arial" panose="020B0604020202020204" pitchFamily="34" charset="0"/>
              </a:rPr>
              <a:t> </a:t>
            </a:r>
            <a:r>
              <a:rPr lang="en-US" sz="2200" dirty="0" smtClean="0">
                <a:solidFill>
                  <a:srgbClr val="FF0000"/>
                </a:solidFill>
                <a:latin typeface="Arial" panose="020B0604020202020204" pitchFamily="34" charset="0"/>
                <a:cs typeface="Arial" panose="020B0604020202020204" pitchFamily="34" charset="0"/>
              </a:rPr>
              <a:t>và </a:t>
            </a:r>
            <a:r>
              <a:rPr lang="en-US" sz="2200" dirty="0">
                <a:solidFill>
                  <a:srgbClr val="FF0000"/>
                </a:solidFill>
                <a:latin typeface="Arial" panose="020B0604020202020204" pitchFamily="34" charset="0"/>
                <a:cs typeface="Arial" panose="020B0604020202020204" pitchFamily="34" charset="0"/>
              </a:rPr>
              <a:t>mất bóng. </a:t>
            </a:r>
          </a:p>
          <a:p>
            <a:pPr>
              <a:buFontTx/>
              <a:buChar char="-"/>
            </a:pPr>
            <a:r>
              <a:rPr lang="en-US" sz="2200" dirty="0" smtClean="0">
                <a:solidFill>
                  <a:srgbClr val="FF0000"/>
                </a:solidFill>
                <a:latin typeface="Arial" panose="020B0604020202020204" pitchFamily="34" charset="0"/>
                <a:cs typeface="Arial" panose="020B0604020202020204" pitchFamily="34" charset="0"/>
              </a:rPr>
              <a:t>Rụng tóc bệnh lý (+) </a:t>
            </a:r>
            <a:r>
              <a:rPr lang="en-US" sz="2200" dirty="0" smtClean="0">
                <a:solidFill>
                  <a:srgbClr val="0000CC"/>
                </a:solidFill>
                <a:latin typeface="Arial" panose="020B0604020202020204" pitchFamily="34" charset="0"/>
                <a:cs typeface="Arial" panose="020B0604020202020204" pitchFamily="34" charset="0"/>
              </a:rPr>
              <a:t>(nghiệm pháp kéo tóc và nghiệm pháp giật tóc)</a:t>
            </a:r>
          </a:p>
          <a:p>
            <a:pPr>
              <a:buFontTx/>
              <a:buChar char="-"/>
            </a:pPr>
            <a:r>
              <a:rPr lang="en-US" sz="2200" dirty="0" smtClean="0">
                <a:solidFill>
                  <a:srgbClr val="FF0000"/>
                </a:solidFill>
                <a:latin typeface="Arial" panose="020B0604020202020204" pitchFamily="34" charset="0"/>
                <a:cs typeface="Arial" panose="020B0604020202020204" pitchFamily="34" charset="0"/>
              </a:rPr>
              <a:t>Chấm xuất huyết:</a:t>
            </a:r>
            <a:r>
              <a:rPr lang="vi-VN" sz="2200" dirty="0" smtClean="0">
                <a:solidFill>
                  <a:srgbClr val="FF0000"/>
                </a:solidFill>
                <a:latin typeface="Arial" panose="020B0604020202020204" pitchFamily="34" charset="0"/>
                <a:cs typeface="Arial" panose="020B0604020202020204" pitchFamily="34" charset="0"/>
              </a:rPr>
              <a:t> </a:t>
            </a:r>
            <a:r>
              <a:rPr lang="vi-VN" sz="2200" dirty="0" smtClean="0">
                <a:solidFill>
                  <a:srgbClr val="0000CC"/>
                </a:solidFill>
                <a:latin typeface="Arial" panose="020B0604020202020204" pitchFamily="34" charset="0"/>
                <a:cs typeface="Arial" panose="020B0604020202020204" pitchFamily="34" charset="0"/>
              </a:rPr>
              <a:t>1-2mm</a:t>
            </a:r>
            <a:r>
              <a:rPr lang="vi-VN" sz="2200" dirty="0">
                <a:solidFill>
                  <a:srgbClr val="0000CC"/>
                </a:solidFill>
                <a:latin typeface="Arial" panose="020B0604020202020204" pitchFamily="34" charset="0"/>
                <a:cs typeface="Arial" panose="020B0604020202020204" pitchFamily="34" charset="0"/>
              </a:rPr>
              <a:t>, hình tròn, bờ đều, </a:t>
            </a:r>
            <a:r>
              <a:rPr lang="vi-VN" sz="2200" dirty="0" smtClean="0">
                <a:solidFill>
                  <a:srgbClr val="0000CC"/>
                </a:solidFill>
                <a:latin typeface="Arial" panose="020B0604020202020204" pitchFamily="34" charset="0"/>
                <a:cs typeface="Arial" panose="020B0604020202020204" pitchFamily="34" charset="0"/>
              </a:rPr>
              <a:t>màu </a:t>
            </a:r>
            <a:r>
              <a:rPr lang="vi-VN" sz="2200" dirty="0">
                <a:solidFill>
                  <a:srgbClr val="0000CC"/>
                </a:solidFill>
                <a:latin typeface="Arial" panose="020B0604020202020204" pitchFamily="34" charset="0"/>
                <a:cs typeface="Arial" panose="020B0604020202020204" pitchFamily="34" charset="0"/>
              </a:rPr>
              <a:t>đỏ tươi</a:t>
            </a:r>
          </a:p>
          <a:p>
            <a:pPr>
              <a:buFontTx/>
              <a:buChar char="-"/>
            </a:pPr>
            <a:r>
              <a:rPr lang="en-US" sz="2200" dirty="0" smtClean="0">
                <a:solidFill>
                  <a:srgbClr val="FF0000"/>
                </a:solidFill>
                <a:latin typeface="Arial" panose="020B0604020202020204" pitchFamily="34" charset="0"/>
                <a:cs typeface="Arial" panose="020B0604020202020204" pitchFamily="34" charset="0"/>
              </a:rPr>
              <a:t>Mảng xuất huyết: </a:t>
            </a:r>
            <a:r>
              <a:rPr lang="vi-VN" sz="2200" dirty="0" smtClean="0">
                <a:solidFill>
                  <a:srgbClr val="0000CC"/>
                </a:solidFill>
                <a:latin typeface="Arial" panose="020B0604020202020204" pitchFamily="34" charset="0"/>
                <a:cs typeface="Arial" panose="020B0604020202020204" pitchFamily="34" charset="0"/>
              </a:rPr>
              <a:t>nhiều </a:t>
            </a:r>
            <a:r>
              <a:rPr lang="vi-VN" sz="2200" dirty="0">
                <a:solidFill>
                  <a:srgbClr val="0000CC"/>
                </a:solidFill>
                <a:latin typeface="Arial" panose="020B0604020202020204" pitchFamily="34" charset="0"/>
                <a:cs typeface="Arial" panose="020B0604020202020204" pitchFamily="34" charset="0"/>
              </a:rPr>
              <a:t>hình dạng, giới hạn không rõ, kích thước &gt; </a:t>
            </a:r>
            <a:r>
              <a:rPr lang="vi-VN" sz="2200" dirty="0" smtClean="0">
                <a:solidFill>
                  <a:srgbClr val="0000CC"/>
                </a:solidFill>
                <a:latin typeface="Arial" panose="020B0604020202020204" pitchFamily="34" charset="0"/>
                <a:cs typeface="Arial" panose="020B0604020202020204" pitchFamily="34" charset="0"/>
              </a:rPr>
              <a:t>1cm, màu </a:t>
            </a:r>
            <a:r>
              <a:rPr lang="vi-VN" sz="2200" dirty="0">
                <a:solidFill>
                  <a:srgbClr val="0000CC"/>
                </a:solidFill>
                <a:latin typeface="Arial" panose="020B0604020202020204" pitchFamily="34" charset="0"/>
                <a:cs typeface="Arial" panose="020B0604020202020204" pitchFamily="34" charset="0"/>
              </a:rPr>
              <a:t>đỏ </a:t>
            </a:r>
            <a:r>
              <a:rPr lang="vi-VN" sz="2200" dirty="0" smtClean="0">
                <a:solidFill>
                  <a:srgbClr val="0000CC"/>
                </a:solidFill>
                <a:latin typeface="Arial" panose="020B0604020202020204" pitchFamily="34" charset="0"/>
                <a:cs typeface="Arial" panose="020B0604020202020204" pitchFamily="34" charset="0"/>
              </a:rPr>
              <a:t>bầm.</a:t>
            </a:r>
            <a:r>
              <a:rPr lang="en-US" sz="2200" dirty="0">
                <a:solidFill>
                  <a:srgbClr val="0000CC"/>
                </a:solidFill>
                <a:latin typeface="Arial" panose="020B0604020202020204" pitchFamily="34" charset="0"/>
                <a:cs typeface="Arial" panose="020B0604020202020204" pitchFamily="34" charset="0"/>
              </a:rPr>
              <a:t> </a:t>
            </a:r>
            <a:endParaRPr lang="en-US" sz="2200" dirty="0" smtClean="0">
              <a:solidFill>
                <a:srgbClr val="0000CC"/>
              </a:solidFill>
              <a:latin typeface="Arial" panose="020B0604020202020204" pitchFamily="34" charset="0"/>
              <a:cs typeface="Arial" panose="020B0604020202020204" pitchFamily="34" charset="0"/>
            </a:endParaRPr>
          </a:p>
          <a:p>
            <a:pPr>
              <a:buFontTx/>
              <a:buChar char="-"/>
            </a:pPr>
            <a:r>
              <a:rPr lang="en-US" sz="2200" dirty="0" smtClean="0">
                <a:solidFill>
                  <a:srgbClr val="0000CC"/>
                </a:solidFill>
                <a:latin typeface="Arial" panose="020B0604020202020204" pitchFamily="34" charset="0"/>
                <a:cs typeface="Arial" panose="020B0604020202020204" pitchFamily="34" charset="0"/>
              </a:rPr>
              <a:t>Da </a:t>
            </a:r>
            <a:r>
              <a:rPr lang="en-US" sz="2200" dirty="0">
                <a:solidFill>
                  <a:srgbClr val="0000CC"/>
                </a:solidFill>
                <a:latin typeface="Arial" panose="020B0604020202020204" pitchFamily="34" charset="0"/>
                <a:cs typeface="Arial" panose="020B0604020202020204" pitchFamily="34" charset="0"/>
              </a:rPr>
              <a:t>niêm, kết mạc mắt không vàng. </a:t>
            </a:r>
            <a:endParaRPr lang="en-US" sz="2200" dirty="0" smtClean="0">
              <a:solidFill>
                <a:srgbClr val="0000CC"/>
              </a:solidFill>
              <a:latin typeface="Arial" panose="020B0604020202020204" pitchFamily="34" charset="0"/>
              <a:cs typeface="Arial" panose="020B0604020202020204" pitchFamily="34" charset="0"/>
            </a:endParaRPr>
          </a:p>
          <a:p>
            <a:pPr>
              <a:buFontTx/>
              <a:buChar char="-"/>
            </a:pPr>
            <a:r>
              <a:rPr lang="en-US" sz="2200" dirty="0" smtClean="0">
                <a:solidFill>
                  <a:srgbClr val="0000CC"/>
                </a:solidFill>
                <a:latin typeface="Arial" panose="020B0604020202020204" pitchFamily="34" charset="0"/>
                <a:cs typeface="Arial" panose="020B0604020202020204" pitchFamily="34" charset="0"/>
              </a:rPr>
              <a:t>Tim: tần số 90 l/p, mỏm tim ở LS V đường trung đòn trái, không âm thổi. Phổi: trong.</a:t>
            </a:r>
            <a:endParaRPr lang="en-US" sz="2200" dirty="0">
              <a:solidFill>
                <a:srgbClr val="0000CC"/>
              </a:solidFill>
              <a:latin typeface="Arial" panose="020B0604020202020204" pitchFamily="34" charset="0"/>
              <a:cs typeface="Arial" panose="020B0604020202020204" pitchFamily="34" charset="0"/>
            </a:endParaRPr>
          </a:p>
          <a:p>
            <a:pPr>
              <a:buFontTx/>
              <a:buChar char="-"/>
            </a:pPr>
            <a:r>
              <a:rPr lang="en-US" sz="2200" dirty="0">
                <a:solidFill>
                  <a:srgbClr val="0000CC"/>
                </a:solidFill>
                <a:latin typeface="Arial" panose="020B0604020202020204" pitchFamily="34" charset="0"/>
                <a:cs typeface="Arial" panose="020B0604020202020204" pitchFamily="34" charset="0"/>
              </a:rPr>
              <a:t>Hạch ngoại biên không sờ chạm</a:t>
            </a:r>
            <a:r>
              <a:rPr lang="en-US" sz="2200" dirty="0" smtClean="0">
                <a:solidFill>
                  <a:srgbClr val="0000CC"/>
                </a:solidFill>
                <a:latin typeface="Arial" panose="020B0604020202020204" pitchFamily="34" charset="0"/>
                <a:cs typeface="Arial" panose="020B0604020202020204" pitchFamily="34" charset="0"/>
              </a:rPr>
              <a:t>. Gan</a:t>
            </a:r>
            <a:r>
              <a:rPr lang="en-US" sz="2200" dirty="0" smtClean="0">
                <a:solidFill>
                  <a:srgbClr val="0000CC"/>
                </a:solidFill>
                <a:latin typeface="Arial" panose="020B0604020202020204" pitchFamily="34" charset="0"/>
                <a:cs typeface="Arial" panose="020B0604020202020204" pitchFamily="34" charset="0"/>
              </a:rPr>
              <a:t>, lách không to.</a:t>
            </a:r>
          </a:p>
          <a:p>
            <a:pPr>
              <a:buFontTx/>
              <a:buChar char="-"/>
            </a:pPr>
            <a:r>
              <a:rPr lang="en-US" sz="2200" dirty="0" smtClean="0">
                <a:solidFill>
                  <a:srgbClr val="0000CC"/>
                </a:solidFill>
                <a:latin typeface="Arial" panose="020B0604020202020204" pitchFamily="34" charset="0"/>
                <a:cs typeface="Arial" panose="020B0604020202020204" pitchFamily="34" charset="0"/>
              </a:rPr>
              <a:t>Không dấu thần kinh định vị (không yếu </a:t>
            </a:r>
            <a:r>
              <a:rPr lang="en-US" sz="2200" dirty="0" smtClean="0">
                <a:solidFill>
                  <a:srgbClr val="0000CC"/>
                </a:solidFill>
                <a:latin typeface="Arial" panose="020B0604020202020204" pitchFamily="34" charset="0"/>
                <a:cs typeface="Arial" panose="020B0604020202020204" pitchFamily="34" charset="0"/>
              </a:rPr>
              <a:t>liệt và </a:t>
            </a:r>
            <a:r>
              <a:rPr lang="en-US" sz="2200" dirty="0" smtClean="0">
                <a:solidFill>
                  <a:srgbClr val="0000CC"/>
                </a:solidFill>
                <a:latin typeface="Arial" panose="020B0604020202020204" pitchFamily="34" charset="0"/>
                <a:cs typeface="Arial" panose="020B0604020202020204" pitchFamily="34" charset="0"/>
              </a:rPr>
              <a:t>tổn thương dây TK sọ)</a:t>
            </a:r>
          </a:p>
          <a:p>
            <a:pPr>
              <a:buFontTx/>
              <a:buChar char="-"/>
            </a:pPr>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23</a:t>
            </a:fld>
            <a:endParaRPr lang="en-US"/>
          </a:p>
        </p:txBody>
      </p:sp>
      <p:sp>
        <p:nvSpPr>
          <p:cNvPr id="7" name="Title 1"/>
          <p:cNvSpPr txBox="1">
            <a:spLocks/>
          </p:cNvSpPr>
          <p:nvPr/>
        </p:nvSpPr>
        <p:spPr>
          <a:xfrm>
            <a:off x="0" y="76200"/>
            <a:ext cx="9144000" cy="609600"/>
          </a:xfrm>
          <a:prstGeom prst="rect">
            <a:avLst/>
          </a:prstGeom>
          <a:solidFill>
            <a:srgbClr val="CCECFF"/>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600" b="1" dirty="0" smtClean="0">
                <a:solidFill>
                  <a:srgbClr val="FF0000"/>
                </a:solidFill>
                <a:latin typeface="Arial" pitchFamily="34" charset="0"/>
                <a:cs typeface="Arial" pitchFamily="34" charset="0"/>
              </a:rPr>
              <a:t>THĂM KHÁM </a:t>
            </a:r>
            <a:endParaRPr lang="en-US" sz="3600" dirty="0">
              <a:solidFill>
                <a:srgbClr val="FF0000"/>
              </a:solidFill>
            </a:endParaRPr>
          </a:p>
        </p:txBody>
      </p:sp>
    </p:spTree>
    <p:extLst>
      <p:ext uri="{BB962C8B-B14F-4D97-AF65-F5344CB8AC3E}">
        <p14:creationId xmlns:p14="http://schemas.microsoft.com/office/powerpoint/2010/main" val="301840496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29E24E3-7DF3-4851-83BC-07938BF2A0B3}" type="slidenum">
              <a:rPr lang="en-US" smtClean="0"/>
              <a:t>24</a:t>
            </a:fld>
            <a:endParaRPr lang="en-US"/>
          </a:p>
        </p:txBody>
      </p:sp>
      <p:sp>
        <p:nvSpPr>
          <p:cNvPr id="7" name="Title 1"/>
          <p:cNvSpPr txBox="1">
            <a:spLocks/>
          </p:cNvSpPr>
          <p:nvPr/>
        </p:nvSpPr>
        <p:spPr>
          <a:xfrm>
            <a:off x="0" y="304800"/>
            <a:ext cx="9144000" cy="609600"/>
          </a:xfrm>
          <a:prstGeom prst="rect">
            <a:avLst/>
          </a:prstGeom>
          <a:solidFill>
            <a:srgbClr val="CCECFF"/>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600" b="1" dirty="0" smtClean="0">
                <a:solidFill>
                  <a:srgbClr val="FF0000"/>
                </a:solidFill>
                <a:latin typeface="Arial" pitchFamily="34" charset="0"/>
                <a:cs typeface="Arial" pitchFamily="34" charset="0"/>
              </a:rPr>
              <a:t>THĂM KHÁM </a:t>
            </a:r>
            <a:endParaRPr lang="en-US" sz="3600" dirty="0">
              <a:solidFill>
                <a:srgbClr val="FF0000"/>
              </a:solidFill>
            </a:endParaRPr>
          </a:p>
        </p:txBody>
      </p:sp>
      <p:sp>
        <p:nvSpPr>
          <p:cNvPr id="9" name="Rectangle 8"/>
          <p:cNvSpPr/>
          <p:nvPr/>
        </p:nvSpPr>
        <p:spPr>
          <a:xfrm>
            <a:off x="76200" y="4724400"/>
            <a:ext cx="4205368" cy="461665"/>
          </a:xfrm>
          <a:prstGeom prst="rect">
            <a:avLst/>
          </a:prstGeom>
        </p:spPr>
        <p:txBody>
          <a:bodyPr wrap="square">
            <a:spAutoFit/>
          </a:bodyPr>
          <a:lstStyle/>
          <a:p>
            <a:r>
              <a:rPr lang="vi-VN" sz="2400" dirty="0" smtClean="0">
                <a:solidFill>
                  <a:srgbClr val="0000CC"/>
                </a:solidFill>
              </a:rPr>
              <a:t> </a:t>
            </a:r>
            <a:r>
              <a:rPr lang="en-US" sz="2000" b="1" u="sng" dirty="0">
                <a:solidFill>
                  <a:srgbClr val="FF0066"/>
                </a:solidFill>
                <a:latin typeface="Arial" pitchFamily="34" charset="0"/>
                <a:cs typeface="Arial" pitchFamily="34" charset="0"/>
              </a:rPr>
              <a:t>Hình </a:t>
            </a:r>
            <a:r>
              <a:rPr lang="en-US" sz="2000" b="1" u="sng" dirty="0" smtClean="0">
                <a:solidFill>
                  <a:srgbClr val="FF0066"/>
                </a:solidFill>
                <a:latin typeface="Arial" pitchFamily="34" charset="0"/>
                <a:cs typeface="Arial" pitchFamily="34" charset="0"/>
              </a:rPr>
              <a:t>3</a:t>
            </a:r>
            <a:r>
              <a:rPr lang="en-US" sz="2000" b="1" dirty="0" smtClean="0">
                <a:solidFill>
                  <a:srgbClr val="FF0066"/>
                </a:solidFill>
                <a:latin typeface="Arial" pitchFamily="34" charset="0"/>
                <a:cs typeface="Arial" pitchFamily="34" charset="0"/>
              </a:rPr>
              <a:t>: </a:t>
            </a:r>
            <a:r>
              <a:rPr lang="vi-VN" sz="2000" b="1" dirty="0" smtClean="0">
                <a:solidFill>
                  <a:srgbClr val="FF0066"/>
                </a:solidFill>
              </a:rPr>
              <a:t>Kết </a:t>
            </a:r>
            <a:r>
              <a:rPr lang="vi-VN" sz="2000" b="1" dirty="0">
                <a:solidFill>
                  <a:srgbClr val="FF0066"/>
                </a:solidFill>
              </a:rPr>
              <a:t>mạc mi dưới </a:t>
            </a:r>
            <a:r>
              <a:rPr lang="vi-VN" sz="2000" b="1" dirty="0" smtClean="0">
                <a:solidFill>
                  <a:srgbClr val="FF0066"/>
                </a:solidFill>
              </a:rPr>
              <a:t>nhạt</a:t>
            </a:r>
            <a:endParaRPr lang="vi-VN" sz="2000" b="1" dirty="0">
              <a:solidFill>
                <a:srgbClr val="FF0066"/>
              </a:solidFill>
            </a:endParaRPr>
          </a:p>
        </p:txBody>
      </p:sp>
      <p:sp>
        <p:nvSpPr>
          <p:cNvPr id="10" name="Rectangle 9"/>
          <p:cNvSpPr/>
          <p:nvPr/>
        </p:nvSpPr>
        <p:spPr>
          <a:xfrm>
            <a:off x="4630096" y="4745182"/>
            <a:ext cx="4328429" cy="400110"/>
          </a:xfrm>
          <a:prstGeom prst="rect">
            <a:avLst/>
          </a:prstGeom>
        </p:spPr>
        <p:txBody>
          <a:bodyPr wrap="none">
            <a:spAutoFit/>
          </a:bodyPr>
          <a:lstStyle/>
          <a:p>
            <a:r>
              <a:rPr lang="en-US" sz="2000" b="1" i="1" u="sng" dirty="0">
                <a:solidFill>
                  <a:srgbClr val="FF0066"/>
                </a:solidFill>
                <a:latin typeface="Arial" pitchFamily="34" charset="0"/>
                <a:cs typeface="Arial" pitchFamily="34" charset="0"/>
              </a:rPr>
              <a:t>Hình </a:t>
            </a:r>
            <a:r>
              <a:rPr lang="en-US" sz="2000" b="1" i="1" u="sng" dirty="0" smtClean="0">
                <a:solidFill>
                  <a:srgbClr val="FF0066"/>
                </a:solidFill>
                <a:latin typeface="Arial" pitchFamily="34" charset="0"/>
                <a:cs typeface="Arial" pitchFamily="34" charset="0"/>
              </a:rPr>
              <a:t>4</a:t>
            </a:r>
            <a:r>
              <a:rPr lang="en-US" sz="2000" b="1" i="1" dirty="0" smtClean="0">
                <a:solidFill>
                  <a:srgbClr val="FF0066"/>
                </a:solidFill>
                <a:latin typeface="Arial" pitchFamily="34" charset="0"/>
                <a:cs typeface="Arial" pitchFamily="34" charset="0"/>
              </a:rPr>
              <a:t>: </a:t>
            </a:r>
            <a:r>
              <a:rPr lang="vi-VN" sz="2000" b="1" i="1" dirty="0" smtClean="0">
                <a:solidFill>
                  <a:srgbClr val="FF0066"/>
                </a:solidFill>
              </a:rPr>
              <a:t>Lòng bàn </a:t>
            </a:r>
            <a:r>
              <a:rPr lang="vi-VN" sz="2000" b="1" i="1" dirty="0">
                <a:solidFill>
                  <a:srgbClr val="FF0066"/>
                </a:solidFill>
              </a:rPr>
              <a:t>tay bên trái </a:t>
            </a:r>
            <a:r>
              <a:rPr lang="vi-VN" sz="2000" b="1" i="1" dirty="0" smtClean="0">
                <a:solidFill>
                  <a:srgbClr val="FF0066"/>
                </a:solidFill>
              </a:rPr>
              <a:t>nhạt</a:t>
            </a:r>
            <a:endParaRPr lang="vi-VN" sz="2000" b="1" i="1" dirty="0">
              <a:solidFill>
                <a:srgbClr val="FF0066"/>
              </a:solidFill>
            </a:endParaRPr>
          </a:p>
        </p:txBody>
      </p:sp>
      <p:pic>
        <p:nvPicPr>
          <p:cNvPr id="11" name="Picture 10"/>
          <p:cNvPicPr>
            <a:picLocks noChangeAspect="1"/>
          </p:cNvPicPr>
          <p:nvPr/>
        </p:nvPicPr>
        <p:blipFill>
          <a:blip r:embed="rId3"/>
          <a:stretch>
            <a:fillRect/>
          </a:stretch>
        </p:blipFill>
        <p:spPr>
          <a:xfrm>
            <a:off x="248148" y="1429480"/>
            <a:ext cx="3741877" cy="3098414"/>
          </a:xfrm>
          <a:prstGeom prst="rect">
            <a:avLst/>
          </a:prstGeom>
        </p:spPr>
      </p:pic>
      <p:pic>
        <p:nvPicPr>
          <p:cNvPr id="12" name="Picture 11"/>
          <p:cNvPicPr>
            <a:picLocks noChangeAspect="1"/>
          </p:cNvPicPr>
          <p:nvPr/>
        </p:nvPicPr>
        <p:blipFill>
          <a:blip r:embed="rId4"/>
          <a:stretch>
            <a:fillRect/>
          </a:stretch>
        </p:blipFill>
        <p:spPr>
          <a:xfrm>
            <a:off x="4800600" y="1405751"/>
            <a:ext cx="4157925" cy="3122143"/>
          </a:xfrm>
          <a:prstGeom prst="rect">
            <a:avLst/>
          </a:prstGeom>
        </p:spPr>
      </p:pic>
    </p:spTree>
    <p:extLst>
      <p:ext uri="{BB962C8B-B14F-4D97-AF65-F5344CB8AC3E}">
        <p14:creationId xmlns:p14="http://schemas.microsoft.com/office/powerpoint/2010/main" val="39160812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29E24E3-7DF3-4851-83BC-07938BF2A0B3}" type="slidenum">
              <a:rPr lang="en-US" smtClean="0"/>
              <a:t>25</a:t>
            </a:fld>
            <a:endParaRPr lang="en-US"/>
          </a:p>
        </p:txBody>
      </p:sp>
      <p:sp>
        <p:nvSpPr>
          <p:cNvPr id="7" name="Title 1"/>
          <p:cNvSpPr txBox="1">
            <a:spLocks/>
          </p:cNvSpPr>
          <p:nvPr/>
        </p:nvSpPr>
        <p:spPr>
          <a:xfrm>
            <a:off x="0" y="304800"/>
            <a:ext cx="9144000" cy="609600"/>
          </a:xfrm>
          <a:prstGeom prst="rect">
            <a:avLst/>
          </a:prstGeom>
          <a:solidFill>
            <a:srgbClr val="CCECFF"/>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600" b="1" dirty="0" smtClean="0">
                <a:solidFill>
                  <a:srgbClr val="FF0000"/>
                </a:solidFill>
                <a:latin typeface="Arial" pitchFamily="34" charset="0"/>
                <a:cs typeface="Arial" pitchFamily="34" charset="0"/>
              </a:rPr>
              <a:t>THĂM KHÁM </a:t>
            </a:r>
            <a:endParaRPr lang="en-US" sz="3600" dirty="0">
              <a:solidFill>
                <a:srgbClr val="FF0000"/>
              </a:solidFill>
            </a:endParaRPr>
          </a:p>
        </p:txBody>
      </p:sp>
      <p:pic>
        <p:nvPicPr>
          <p:cNvPr id="5" name="Picture 4"/>
          <p:cNvPicPr>
            <a:picLocks noChangeAspect="1"/>
          </p:cNvPicPr>
          <p:nvPr/>
        </p:nvPicPr>
        <p:blipFill>
          <a:blip r:embed="rId3"/>
          <a:stretch>
            <a:fillRect/>
          </a:stretch>
        </p:blipFill>
        <p:spPr>
          <a:xfrm>
            <a:off x="334183" y="1459980"/>
            <a:ext cx="4258600" cy="3346994"/>
          </a:xfrm>
          <a:prstGeom prst="rect">
            <a:avLst/>
          </a:prstGeom>
        </p:spPr>
      </p:pic>
      <p:pic>
        <p:nvPicPr>
          <p:cNvPr id="8" name="Picture 7"/>
          <p:cNvPicPr>
            <a:picLocks noChangeAspect="1"/>
          </p:cNvPicPr>
          <p:nvPr/>
        </p:nvPicPr>
        <p:blipFill>
          <a:blip r:embed="rId4"/>
          <a:stretch>
            <a:fillRect/>
          </a:stretch>
        </p:blipFill>
        <p:spPr>
          <a:xfrm>
            <a:off x="4913062" y="1459980"/>
            <a:ext cx="3621338" cy="3346994"/>
          </a:xfrm>
          <a:prstGeom prst="rect">
            <a:avLst/>
          </a:prstGeom>
        </p:spPr>
      </p:pic>
      <p:sp>
        <p:nvSpPr>
          <p:cNvPr id="9" name="Rectangle 8"/>
          <p:cNvSpPr/>
          <p:nvPr/>
        </p:nvSpPr>
        <p:spPr>
          <a:xfrm>
            <a:off x="341110" y="5105400"/>
            <a:ext cx="3791423" cy="461665"/>
          </a:xfrm>
          <a:prstGeom prst="rect">
            <a:avLst/>
          </a:prstGeom>
        </p:spPr>
        <p:txBody>
          <a:bodyPr wrap="none">
            <a:spAutoFit/>
          </a:bodyPr>
          <a:lstStyle/>
          <a:p>
            <a:r>
              <a:rPr lang="en-US" sz="2400" b="1" i="1" u="sng" dirty="0">
                <a:solidFill>
                  <a:srgbClr val="FF0066"/>
                </a:solidFill>
                <a:latin typeface="Arial" pitchFamily="34" charset="0"/>
                <a:cs typeface="Arial" pitchFamily="34" charset="0"/>
              </a:rPr>
              <a:t>Hình </a:t>
            </a:r>
            <a:r>
              <a:rPr lang="en-US" sz="2400" b="1" i="1" u="sng" dirty="0" smtClean="0">
                <a:solidFill>
                  <a:srgbClr val="FF0066"/>
                </a:solidFill>
                <a:latin typeface="Arial" pitchFamily="34" charset="0"/>
                <a:cs typeface="Arial" pitchFamily="34" charset="0"/>
              </a:rPr>
              <a:t>5</a:t>
            </a:r>
            <a:r>
              <a:rPr lang="en-US" sz="2400" b="1" i="1" dirty="0" smtClean="0">
                <a:solidFill>
                  <a:srgbClr val="FF0066"/>
                </a:solidFill>
                <a:latin typeface="Arial" pitchFamily="34" charset="0"/>
                <a:cs typeface="Arial" pitchFamily="34" charset="0"/>
              </a:rPr>
              <a:t>: </a:t>
            </a:r>
            <a:r>
              <a:rPr lang="vi-VN" sz="2400" b="1" i="1" dirty="0" smtClean="0">
                <a:solidFill>
                  <a:srgbClr val="FF0066"/>
                </a:solidFill>
              </a:rPr>
              <a:t>Chấm </a:t>
            </a:r>
            <a:r>
              <a:rPr lang="vi-VN" sz="2400" b="1" i="1" dirty="0">
                <a:solidFill>
                  <a:srgbClr val="FF0066"/>
                </a:solidFill>
              </a:rPr>
              <a:t>xuất huyết</a:t>
            </a:r>
          </a:p>
        </p:txBody>
      </p:sp>
      <p:sp>
        <p:nvSpPr>
          <p:cNvPr id="10" name="Rectangle 9"/>
          <p:cNvSpPr/>
          <p:nvPr/>
        </p:nvSpPr>
        <p:spPr>
          <a:xfrm>
            <a:off x="4872076" y="5105400"/>
            <a:ext cx="3738524" cy="461665"/>
          </a:xfrm>
          <a:prstGeom prst="rect">
            <a:avLst/>
          </a:prstGeom>
        </p:spPr>
        <p:txBody>
          <a:bodyPr wrap="none">
            <a:spAutoFit/>
          </a:bodyPr>
          <a:lstStyle/>
          <a:p>
            <a:r>
              <a:rPr lang="en-US" sz="2400" b="1" i="1" u="sng" dirty="0">
                <a:solidFill>
                  <a:srgbClr val="FF0066"/>
                </a:solidFill>
                <a:latin typeface="Arial" pitchFamily="34" charset="0"/>
                <a:cs typeface="Arial" pitchFamily="34" charset="0"/>
              </a:rPr>
              <a:t>Hình 2</a:t>
            </a:r>
            <a:r>
              <a:rPr lang="en-US" sz="2400" b="1" i="1" dirty="0">
                <a:solidFill>
                  <a:srgbClr val="FF0066"/>
                </a:solidFill>
                <a:latin typeface="Arial" pitchFamily="34" charset="0"/>
                <a:cs typeface="Arial" pitchFamily="34" charset="0"/>
              </a:rPr>
              <a:t>: </a:t>
            </a:r>
            <a:r>
              <a:rPr lang="vi-VN" sz="2400" b="1" i="1" dirty="0" smtClean="0">
                <a:solidFill>
                  <a:srgbClr val="FF0066"/>
                </a:solidFill>
              </a:rPr>
              <a:t>Mảng </a:t>
            </a:r>
            <a:r>
              <a:rPr lang="vi-VN" sz="2400" b="1" i="1" dirty="0">
                <a:solidFill>
                  <a:srgbClr val="FF0066"/>
                </a:solidFill>
              </a:rPr>
              <a:t>xuất huyết</a:t>
            </a:r>
          </a:p>
        </p:txBody>
      </p:sp>
    </p:spTree>
    <p:extLst>
      <p:ext uri="{BB962C8B-B14F-4D97-AF65-F5344CB8AC3E}">
        <p14:creationId xmlns:p14="http://schemas.microsoft.com/office/powerpoint/2010/main" val="125656464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838200"/>
            <a:ext cx="8534400" cy="4351338"/>
          </a:xfrm>
        </p:spPr>
        <p:txBody>
          <a:bodyPr>
            <a:normAutofit/>
          </a:bodyPr>
          <a:lstStyle/>
          <a:p>
            <a:pPr marL="0" lvl="0" indent="0" algn="just">
              <a:buNone/>
            </a:pPr>
            <a:r>
              <a:rPr lang="en-US" sz="2400" b="1" u="sng" dirty="0" smtClean="0">
                <a:solidFill>
                  <a:srgbClr val="0000CC"/>
                </a:solidFill>
                <a:latin typeface="Arial" pitchFamily="34" charset="0"/>
                <a:cs typeface="Arial" pitchFamily="34" charset="0"/>
              </a:rPr>
              <a:t>CÂU HỎI 7:</a:t>
            </a:r>
          </a:p>
          <a:p>
            <a:pPr marL="0" lvl="0" indent="0" algn="just">
              <a:buNone/>
            </a:pPr>
            <a:r>
              <a:rPr lang="en-US" sz="2400" b="1" dirty="0" smtClean="0">
                <a:solidFill>
                  <a:srgbClr val="FF0066"/>
                </a:solidFill>
                <a:latin typeface="Arial" pitchFamily="34" charset="0"/>
                <a:cs typeface="Arial" pitchFamily="34" charset="0"/>
              </a:rPr>
              <a:t>Các vấn đề cần lưu ý của </a:t>
            </a:r>
            <a:r>
              <a:rPr lang="en-US" sz="2400" b="1" dirty="0">
                <a:solidFill>
                  <a:srgbClr val="FF0066"/>
                </a:solidFill>
                <a:latin typeface="Arial" pitchFamily="34" charset="0"/>
                <a:cs typeface="Arial" pitchFamily="34" charset="0"/>
              </a:rPr>
              <a:t>người bệnh là gì?</a:t>
            </a:r>
          </a:p>
          <a:p>
            <a:pPr marL="0" indent="0" algn="just">
              <a:buNone/>
            </a:pPr>
            <a:endParaRPr lang="en-US" sz="2400" b="1"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26</a:t>
            </a:fld>
            <a:endParaRPr lang="en-US"/>
          </a:p>
        </p:txBody>
      </p:sp>
    </p:spTree>
    <p:extLst>
      <p:ext uri="{BB962C8B-B14F-4D97-AF65-F5344CB8AC3E}">
        <p14:creationId xmlns:p14="http://schemas.microsoft.com/office/powerpoint/2010/main" val="28082729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33400"/>
            <a:ext cx="8763000" cy="5643563"/>
          </a:xfrm>
        </p:spPr>
        <p:txBody>
          <a:bodyPr>
            <a:normAutofit/>
          </a:bodyPr>
          <a:lstStyle/>
          <a:p>
            <a:pPr marL="0" lvl="0" indent="0" algn="just">
              <a:buNone/>
            </a:pPr>
            <a:r>
              <a:rPr lang="en-US" sz="2400" b="1" u="sng" dirty="0">
                <a:solidFill>
                  <a:srgbClr val="0000CC"/>
                </a:solidFill>
                <a:latin typeface="Arial" pitchFamily="34" charset="0"/>
                <a:cs typeface="Arial" pitchFamily="34" charset="0"/>
              </a:rPr>
              <a:t>CÂU HỎI 7:</a:t>
            </a:r>
          </a:p>
          <a:p>
            <a:pPr marL="0" lvl="0" indent="0" algn="just">
              <a:buNone/>
            </a:pPr>
            <a:r>
              <a:rPr lang="en-US" sz="2400" b="1" dirty="0" smtClean="0">
                <a:solidFill>
                  <a:srgbClr val="0000CC"/>
                </a:solidFill>
                <a:latin typeface="Arial" pitchFamily="34" charset="0"/>
                <a:cs typeface="Arial" pitchFamily="34" charset="0"/>
              </a:rPr>
              <a:t>Các vấn đề cần lưu ý của </a:t>
            </a:r>
            <a:r>
              <a:rPr lang="en-US" sz="2400" b="1" dirty="0">
                <a:solidFill>
                  <a:srgbClr val="0000CC"/>
                </a:solidFill>
                <a:latin typeface="Arial" pitchFamily="34" charset="0"/>
                <a:cs typeface="Arial" pitchFamily="34" charset="0"/>
              </a:rPr>
              <a:t>người bệnh </a:t>
            </a:r>
            <a:r>
              <a:rPr lang="en-US" sz="2400" b="1" dirty="0" smtClean="0">
                <a:solidFill>
                  <a:srgbClr val="0000CC"/>
                </a:solidFill>
                <a:latin typeface="Arial" pitchFamily="34" charset="0"/>
                <a:cs typeface="Arial" pitchFamily="34" charset="0"/>
              </a:rPr>
              <a:t>là:</a:t>
            </a:r>
          </a:p>
          <a:p>
            <a:pPr marL="457200" lvl="0" indent="-457200" algn="just">
              <a:buAutoNum type="arabicPeriod"/>
            </a:pPr>
            <a:r>
              <a:rPr lang="en-US" sz="2400" b="1" i="1" dirty="0">
                <a:solidFill>
                  <a:srgbClr val="FF0066"/>
                </a:solidFill>
                <a:latin typeface="Arial" pitchFamily="34" charset="0"/>
                <a:cs typeface="Arial" pitchFamily="34" charset="0"/>
              </a:rPr>
              <a:t>H</a:t>
            </a:r>
            <a:r>
              <a:rPr lang="en-US" sz="2400" b="1" i="1" dirty="0" smtClean="0">
                <a:solidFill>
                  <a:srgbClr val="FF0066"/>
                </a:solidFill>
                <a:latin typeface="Arial" pitchFamily="34" charset="0"/>
                <a:cs typeface="Arial" pitchFamily="34" charset="0"/>
              </a:rPr>
              <a:t>ội chứng thiếu máu</a:t>
            </a:r>
          </a:p>
          <a:p>
            <a:pPr marL="457200" lvl="0" indent="-457200" algn="just">
              <a:buAutoNum type="arabicPeriod"/>
            </a:pPr>
            <a:r>
              <a:rPr lang="en-US" sz="2400" b="1" i="1" dirty="0" smtClean="0">
                <a:solidFill>
                  <a:srgbClr val="FF0066"/>
                </a:solidFill>
                <a:latin typeface="Arial" pitchFamily="34" charset="0"/>
                <a:cs typeface="Arial" pitchFamily="34" charset="0"/>
              </a:rPr>
              <a:t>Hội chứng xuất huyết da niêm</a:t>
            </a:r>
          </a:p>
          <a:p>
            <a:pPr marL="457200" lvl="0" indent="-457200" algn="just">
              <a:buAutoNum type="arabicPeriod"/>
            </a:pPr>
            <a:r>
              <a:rPr lang="en-US" sz="2400" b="1" i="1" dirty="0" smtClean="0">
                <a:solidFill>
                  <a:srgbClr val="FF0066"/>
                </a:solidFill>
                <a:latin typeface="Arial" pitchFamily="34" charset="0"/>
                <a:cs typeface="Arial" pitchFamily="34" charset="0"/>
              </a:rPr>
              <a:t>Không tăng sinh hệ võng nội mô </a:t>
            </a:r>
          </a:p>
        </p:txBody>
      </p:sp>
      <p:sp>
        <p:nvSpPr>
          <p:cNvPr id="4" name="Slide Number Placeholder 3"/>
          <p:cNvSpPr>
            <a:spLocks noGrp="1"/>
          </p:cNvSpPr>
          <p:nvPr>
            <p:ph type="sldNum" sz="quarter" idx="12"/>
          </p:nvPr>
        </p:nvSpPr>
        <p:spPr/>
        <p:txBody>
          <a:bodyPr/>
          <a:lstStyle/>
          <a:p>
            <a:fld id="{F29E24E3-7DF3-4851-83BC-07938BF2A0B3}" type="slidenum">
              <a:rPr lang="en-US" smtClean="0"/>
              <a:t>27</a:t>
            </a:fld>
            <a:endParaRPr lang="en-US"/>
          </a:p>
        </p:txBody>
      </p:sp>
    </p:spTree>
    <p:extLst>
      <p:ext uri="{BB962C8B-B14F-4D97-AF65-F5344CB8AC3E}">
        <p14:creationId xmlns:p14="http://schemas.microsoft.com/office/powerpoint/2010/main" val="312829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down)">
                                      <p:cBhvr>
                                        <p:cTn id="7" dur="500"/>
                                        <p:tgtEl>
                                          <p:spTgt spid="3">
                                            <p:txEl>
                                              <p:pRg st="2" end="2"/>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wipe(down)">
                                      <p:cBhvr>
                                        <p:cTn id="10" dur="500"/>
                                        <p:tgtEl>
                                          <p:spTgt spid="3">
                                            <p:txEl>
                                              <p:pRg st="3" end="3"/>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wipe(down)">
                                      <p:cBhvr>
                                        <p:cTn id="1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33400"/>
            <a:ext cx="8763000" cy="5643563"/>
          </a:xfrm>
        </p:spPr>
        <p:txBody>
          <a:bodyPr>
            <a:normAutofit/>
          </a:bodyPr>
          <a:lstStyle/>
          <a:p>
            <a:pPr marL="0" lvl="0" indent="0" algn="just">
              <a:buNone/>
            </a:pPr>
            <a:r>
              <a:rPr lang="en-US" sz="2400" b="1" u="sng" dirty="0">
                <a:solidFill>
                  <a:srgbClr val="0000CC"/>
                </a:solidFill>
                <a:latin typeface="Arial" pitchFamily="34" charset="0"/>
                <a:cs typeface="Arial" pitchFamily="34" charset="0"/>
              </a:rPr>
              <a:t>CÂU HỎI 7:</a:t>
            </a:r>
          </a:p>
          <a:p>
            <a:pPr marL="0" lvl="0" indent="0" algn="just">
              <a:buNone/>
            </a:pPr>
            <a:r>
              <a:rPr lang="en-US" sz="2400" b="1" dirty="0" smtClean="0">
                <a:solidFill>
                  <a:srgbClr val="0000CC"/>
                </a:solidFill>
                <a:latin typeface="Arial" pitchFamily="34" charset="0"/>
                <a:cs typeface="Arial" pitchFamily="34" charset="0"/>
              </a:rPr>
              <a:t>Lưu </a:t>
            </a:r>
            <a:r>
              <a:rPr lang="en-US" sz="2400" b="1" dirty="0" smtClean="0">
                <a:solidFill>
                  <a:srgbClr val="0000CC"/>
                </a:solidFill>
                <a:latin typeface="Arial" pitchFamily="34" charset="0"/>
                <a:cs typeface="Arial" pitchFamily="34" charset="0"/>
              </a:rPr>
              <a:t>ý:</a:t>
            </a:r>
          </a:p>
          <a:p>
            <a:pPr lvl="0" algn="just">
              <a:buFont typeface="Wingdings" panose="05000000000000000000" pitchFamily="2" charset="2"/>
              <a:buChar char="v"/>
            </a:pPr>
            <a:r>
              <a:rPr lang="en-US" sz="2400" dirty="0" smtClean="0">
                <a:solidFill>
                  <a:srgbClr val="0000CC"/>
                </a:solidFill>
                <a:latin typeface="Arial" pitchFamily="34" charset="0"/>
                <a:cs typeface="Arial" pitchFamily="34" charset="0"/>
              </a:rPr>
              <a:t> </a:t>
            </a:r>
            <a:r>
              <a:rPr lang="en-US" sz="2400" u="sng" dirty="0" smtClean="0">
                <a:solidFill>
                  <a:srgbClr val="FF0000"/>
                </a:solidFill>
                <a:latin typeface="Arial" pitchFamily="34" charset="0"/>
                <a:cs typeface="Arial" pitchFamily="34" charset="0"/>
              </a:rPr>
              <a:t>Mối quan hệ của HC thiếu máu </a:t>
            </a:r>
            <a:r>
              <a:rPr lang="en-US" sz="2400" u="sng" dirty="0">
                <a:solidFill>
                  <a:srgbClr val="FF0000"/>
                </a:solidFill>
                <a:latin typeface="Arial" pitchFamily="34" charset="0"/>
                <a:cs typeface="Arial" pitchFamily="34" charset="0"/>
              </a:rPr>
              <a:t>và </a:t>
            </a:r>
            <a:r>
              <a:rPr lang="en-US" sz="2400" u="sng" dirty="0" smtClean="0">
                <a:solidFill>
                  <a:srgbClr val="FF0000"/>
                </a:solidFill>
                <a:latin typeface="Arial" pitchFamily="34" charset="0"/>
                <a:cs typeface="Arial" pitchFamily="34" charset="0"/>
              </a:rPr>
              <a:t>HC xuất </a:t>
            </a:r>
            <a:r>
              <a:rPr lang="en-US" sz="2400" u="sng" dirty="0">
                <a:solidFill>
                  <a:srgbClr val="FF0000"/>
                </a:solidFill>
                <a:latin typeface="Arial" pitchFamily="34" charset="0"/>
                <a:cs typeface="Arial" pitchFamily="34" charset="0"/>
              </a:rPr>
              <a:t>huyết da </a:t>
            </a:r>
            <a:r>
              <a:rPr lang="en-US" sz="2400" u="sng" dirty="0" smtClean="0">
                <a:solidFill>
                  <a:srgbClr val="FF0000"/>
                </a:solidFill>
                <a:latin typeface="Arial" pitchFamily="34" charset="0"/>
                <a:cs typeface="Arial" pitchFamily="34" charset="0"/>
              </a:rPr>
              <a:t>niêm:</a:t>
            </a:r>
          </a:p>
          <a:p>
            <a:pPr lvl="0" algn="just">
              <a:buFontTx/>
              <a:buChar char="-"/>
            </a:pPr>
            <a:r>
              <a:rPr lang="en-US" sz="2400" dirty="0" smtClean="0">
                <a:solidFill>
                  <a:srgbClr val="0000CC"/>
                </a:solidFill>
                <a:latin typeface="Arial" pitchFamily="34" charset="0"/>
                <a:cs typeface="Arial" pitchFamily="34" charset="0"/>
              </a:rPr>
              <a:t>Nguyên nhân - hậu quả</a:t>
            </a:r>
          </a:p>
          <a:p>
            <a:pPr lvl="0" algn="just">
              <a:buFontTx/>
              <a:buChar char="-"/>
            </a:pPr>
            <a:r>
              <a:rPr lang="en-US" sz="2400" dirty="0" smtClean="0">
                <a:solidFill>
                  <a:srgbClr val="0000CC"/>
                </a:solidFill>
                <a:latin typeface="Arial" pitchFamily="34" charset="0"/>
                <a:cs typeface="Arial" pitchFamily="34" charset="0"/>
              </a:rPr>
              <a:t>Diễn tiến song </a:t>
            </a:r>
            <a:r>
              <a:rPr lang="en-US" sz="2400" dirty="0" err="1" smtClean="0">
                <a:solidFill>
                  <a:srgbClr val="0000CC"/>
                </a:solidFill>
                <a:latin typeface="Arial" pitchFamily="34" charset="0"/>
                <a:cs typeface="Arial" pitchFamily="34" charset="0"/>
              </a:rPr>
              <a:t>song</a:t>
            </a: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28</a:t>
            </a:fld>
            <a:endParaRPr lang="en-US"/>
          </a:p>
        </p:txBody>
      </p:sp>
    </p:spTree>
    <p:extLst>
      <p:ext uri="{BB962C8B-B14F-4D97-AF65-F5344CB8AC3E}">
        <p14:creationId xmlns:p14="http://schemas.microsoft.com/office/powerpoint/2010/main" val="1979079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circle(in)">
                                      <p:cBhvr>
                                        <p:cTn id="7" dur="2000"/>
                                        <p:tgtEl>
                                          <p:spTgt spid="3">
                                            <p:txEl>
                                              <p:pRg st="1" end="1"/>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circle(in)">
                                      <p:cBhvr>
                                        <p:cTn id="10" dur="20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4014" y="609600"/>
            <a:ext cx="7886700" cy="4351338"/>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8:</a:t>
            </a:r>
            <a:endParaRPr lang="en-US" sz="2400" b="1" u="sng" dirty="0">
              <a:solidFill>
                <a:srgbClr val="0000CC"/>
              </a:solidFill>
              <a:latin typeface="Arial" pitchFamily="34" charset="0"/>
              <a:cs typeface="Arial" pitchFamily="34" charset="0"/>
            </a:endParaRPr>
          </a:p>
          <a:p>
            <a:pPr marL="0" lvl="0" indent="0" algn="just">
              <a:buNone/>
            </a:pPr>
            <a:r>
              <a:rPr lang="en-US" sz="2400" b="1" dirty="0" smtClean="0">
                <a:solidFill>
                  <a:srgbClr val="FF0066"/>
                </a:solidFill>
                <a:latin typeface="Arial" pitchFamily="34" charset="0"/>
                <a:cs typeface="Arial" pitchFamily="34" charset="0"/>
              </a:rPr>
              <a:t>Dựa vào các vấn đề trên, hãy nêu chẩn đoán sơ bộ,  chẩn đoán phân biệt và giải thích tại sao?</a:t>
            </a:r>
            <a:endParaRPr lang="en-US" sz="2400" b="1" dirty="0">
              <a:solidFill>
                <a:srgbClr val="FF0066"/>
              </a:solidFill>
              <a:latin typeface="Arial" pitchFamily="34" charset="0"/>
              <a:cs typeface="Arial" pitchFamily="34" charset="0"/>
            </a:endParaRPr>
          </a:p>
          <a:p>
            <a:pPr marL="0" indent="0" algn="just">
              <a:buNone/>
            </a:pPr>
            <a:endParaRPr lang="en-US" sz="2400"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29</a:t>
            </a:fld>
            <a:endParaRPr lang="en-US"/>
          </a:p>
        </p:txBody>
      </p:sp>
    </p:spTree>
    <p:extLst>
      <p:ext uri="{BB962C8B-B14F-4D97-AF65-F5344CB8AC3E}">
        <p14:creationId xmlns:p14="http://schemas.microsoft.com/office/powerpoint/2010/main" val="34387660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33400"/>
            <a:ext cx="9143999" cy="652529"/>
          </a:xfrm>
          <a:solidFill>
            <a:srgbClr val="CCECFF"/>
          </a:solidFill>
        </p:spPr>
        <p:txBody>
          <a:bodyPr>
            <a:normAutofit/>
          </a:bodyPr>
          <a:lstStyle/>
          <a:p>
            <a:pPr algn="ctr"/>
            <a:r>
              <a:rPr lang="en-US" sz="2800" b="1" dirty="0">
                <a:solidFill>
                  <a:srgbClr val="FF0000"/>
                </a:solidFill>
                <a:latin typeface="Arial" panose="020B0604020202020204" pitchFamily="34" charset="0"/>
                <a:cs typeface="Arial" panose="020B0604020202020204" pitchFamily="34" charset="0"/>
              </a:rPr>
              <a:t>HƯỚNG DẪN CHUẨN BỊ</a:t>
            </a:r>
          </a:p>
        </p:txBody>
      </p:sp>
      <p:sp>
        <p:nvSpPr>
          <p:cNvPr id="5" name="Rectangle 4"/>
          <p:cNvSpPr/>
          <p:nvPr/>
        </p:nvSpPr>
        <p:spPr>
          <a:xfrm>
            <a:off x="246509" y="1219200"/>
            <a:ext cx="8650980" cy="5262979"/>
          </a:xfrm>
          <a:prstGeom prst="rect">
            <a:avLst/>
          </a:prstGeom>
        </p:spPr>
        <p:txBody>
          <a:bodyPr wrap="square">
            <a:spAutoFit/>
          </a:bodyPr>
          <a:lstStyle/>
          <a:p>
            <a:pPr>
              <a:lnSpc>
                <a:spcPct val="150000"/>
              </a:lnSpc>
            </a:pPr>
            <a:r>
              <a:rPr lang="en-US" sz="2400" b="1" i="1" dirty="0">
                <a:solidFill>
                  <a:srgbClr val="00B050"/>
                </a:solidFill>
                <a:latin typeface="Arial" panose="020B0604020202020204" pitchFamily="34" charset="0"/>
                <a:cs typeface="Arial" panose="020B0604020202020204" pitchFamily="34" charset="0"/>
              </a:rPr>
              <a:t>Sinh viên phải đọc và tham khảo những tài liệu hướng dẫn dưới đây trước buổi học ca lâm sàng </a:t>
            </a:r>
            <a:r>
              <a:rPr lang="en-US" sz="2400" b="1" i="1" dirty="0" smtClean="0">
                <a:solidFill>
                  <a:srgbClr val="00B050"/>
                </a:solidFill>
                <a:latin typeface="Arial" panose="020B0604020202020204" pitchFamily="34" charset="0"/>
                <a:cs typeface="Arial" panose="020B0604020202020204" pitchFamily="34" charset="0"/>
              </a:rPr>
              <a:t>Suy tủy xương:</a:t>
            </a:r>
            <a:endParaRPr lang="en-US" sz="2400" i="1" dirty="0">
              <a:solidFill>
                <a:srgbClr val="00B050"/>
              </a:solidFill>
              <a:latin typeface="Arial" panose="020B0604020202020204" pitchFamily="34" charset="0"/>
              <a:cs typeface="Arial" panose="020B0604020202020204" pitchFamily="34" charset="0"/>
            </a:endParaRP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Tổng quan về máu và sự sinh máu</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a:t>
            </a:r>
            <a:r>
              <a:rPr lang="en-US" sz="2200" dirty="0" smtClean="0">
                <a:solidFill>
                  <a:srgbClr val="0000CC"/>
                </a:solidFill>
                <a:latin typeface="Arial" pitchFamily="34" charset="0"/>
                <a:cs typeface="Arial" pitchFamily="34" charset="0"/>
              </a:rPr>
              <a:t>Sinh lý học hồng cầu</a:t>
            </a:r>
            <a:endParaRPr lang="en-US" sz="2200" dirty="0">
              <a:solidFill>
                <a:srgbClr val="0000CC"/>
              </a:solidFill>
              <a:latin typeface="Arial" pitchFamily="34" charset="0"/>
              <a:cs typeface="Arial" pitchFamily="34" charset="0"/>
            </a:endParaRP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Hội </a:t>
            </a:r>
            <a:r>
              <a:rPr lang="en-US" sz="2200" dirty="0">
                <a:solidFill>
                  <a:srgbClr val="0000CC"/>
                </a:solidFill>
                <a:latin typeface="Arial" pitchFamily="34" charset="0"/>
                <a:cs typeface="Arial" pitchFamily="34" charset="0"/>
              </a:rPr>
              <a:t>chứng thiếu </a:t>
            </a:r>
            <a:r>
              <a:rPr lang="en-US" sz="2200" dirty="0" smtClean="0">
                <a:solidFill>
                  <a:srgbClr val="0000CC"/>
                </a:solidFill>
                <a:latin typeface="Arial" pitchFamily="34" charset="0"/>
                <a:cs typeface="Arial" pitchFamily="34" charset="0"/>
              </a:rPr>
              <a:t>máu (Y2)</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a:t>
            </a:r>
            <a:r>
              <a:rPr lang="en-US" sz="2200" dirty="0" smtClean="0">
                <a:solidFill>
                  <a:srgbClr val="0000CC"/>
                </a:solidFill>
                <a:latin typeface="Arial" pitchFamily="34" charset="0"/>
                <a:cs typeface="Arial" pitchFamily="34" charset="0"/>
              </a:rPr>
              <a:t>Thiếu máu (Y4)</a:t>
            </a:r>
            <a:endParaRPr lang="en-US" sz="2200" dirty="0">
              <a:solidFill>
                <a:srgbClr val="0000CC"/>
              </a:solidFill>
              <a:latin typeface="Arial" pitchFamily="34" charset="0"/>
              <a:cs typeface="Arial" pitchFamily="34" charset="0"/>
            </a:endParaRP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a:t>
            </a:r>
            <a:r>
              <a:rPr lang="en-US" sz="2200" dirty="0" smtClean="0">
                <a:solidFill>
                  <a:srgbClr val="0000CC"/>
                </a:solidFill>
                <a:latin typeface="Arial" pitchFamily="34" charset="0"/>
                <a:cs typeface="Arial" pitchFamily="34" charset="0"/>
              </a:rPr>
              <a:t>: Tổng quan bệnh lý bạch cầu</a:t>
            </a: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Bệnh lý </a:t>
            </a:r>
            <a:r>
              <a:rPr lang="en-US" sz="2200" dirty="0">
                <a:solidFill>
                  <a:srgbClr val="0000CC"/>
                </a:solidFill>
                <a:latin typeface="Arial" pitchFamily="34" charset="0"/>
                <a:cs typeface="Arial" pitchFamily="34" charset="0"/>
              </a:rPr>
              <a:t>giảm tiểu </a:t>
            </a:r>
            <a:r>
              <a:rPr lang="en-US" sz="2200" dirty="0" smtClean="0">
                <a:solidFill>
                  <a:srgbClr val="0000CC"/>
                </a:solidFill>
                <a:latin typeface="Arial" pitchFamily="34" charset="0"/>
                <a:cs typeface="Arial" pitchFamily="34" charset="0"/>
              </a:rPr>
              <a:t>cầu</a:t>
            </a: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Phân tích Huyết </a:t>
            </a:r>
            <a:r>
              <a:rPr lang="en-US" sz="2200" dirty="0" smtClean="0">
                <a:solidFill>
                  <a:srgbClr val="0000CC"/>
                </a:solidFill>
                <a:latin typeface="Arial" pitchFamily="34" charset="0"/>
                <a:cs typeface="Arial" pitchFamily="34" charset="0"/>
              </a:rPr>
              <a:t>đồ (Y2)</a:t>
            </a: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Công thức máu (Y4)</a:t>
            </a:r>
            <a:endParaRPr lang="en-US" sz="2200" dirty="0">
              <a:solidFill>
                <a:srgbClr val="0000CC"/>
              </a:solidFill>
              <a:latin typeface="Arial" pitchFamily="34" charset="0"/>
              <a:cs typeface="Arial" pitchFamily="34" charset="0"/>
            </a:endParaRPr>
          </a:p>
        </p:txBody>
      </p:sp>
    </p:spTree>
    <p:extLst>
      <p:ext uri="{BB962C8B-B14F-4D97-AF65-F5344CB8AC3E}">
        <p14:creationId xmlns:p14="http://schemas.microsoft.com/office/powerpoint/2010/main" val="223518951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76237"/>
            <a:ext cx="8577695" cy="5643563"/>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a:t>
            </a:r>
            <a:r>
              <a:rPr lang="en-US" sz="2400" b="1" u="sng" dirty="0">
                <a:solidFill>
                  <a:srgbClr val="0000CC"/>
                </a:solidFill>
                <a:latin typeface="Arial" pitchFamily="34" charset="0"/>
                <a:cs typeface="Arial" pitchFamily="34" charset="0"/>
              </a:rPr>
              <a:t>HỎI </a:t>
            </a:r>
            <a:r>
              <a:rPr lang="en-US" sz="2400" b="1" u="sng" dirty="0" smtClean="0">
                <a:solidFill>
                  <a:srgbClr val="0000CC"/>
                </a:solidFill>
                <a:latin typeface="Arial" pitchFamily="34" charset="0"/>
                <a:cs typeface="Arial" pitchFamily="34" charset="0"/>
              </a:rPr>
              <a:t>8:</a:t>
            </a:r>
            <a:endParaRPr lang="en-US" sz="2400" b="1" u="sng" dirty="0">
              <a:solidFill>
                <a:srgbClr val="0000CC"/>
              </a:solidFill>
              <a:latin typeface="Arial" pitchFamily="34" charset="0"/>
              <a:cs typeface="Arial" pitchFamily="34" charset="0"/>
            </a:endParaRPr>
          </a:p>
          <a:p>
            <a:pPr marL="0" lvl="0" indent="0" algn="just">
              <a:buNone/>
            </a:pPr>
            <a:r>
              <a:rPr lang="en-US" sz="2400" b="1" dirty="0" smtClean="0">
                <a:solidFill>
                  <a:srgbClr val="FF0066"/>
                </a:solidFill>
                <a:latin typeface="Arial" pitchFamily="34" charset="0"/>
                <a:cs typeface="Arial" pitchFamily="34" charset="0"/>
              </a:rPr>
              <a:t>Chẩn đoán sơ bộ, chẩn đoán phân biệt và giải thích lí do:</a:t>
            </a:r>
          </a:p>
          <a:p>
            <a:pPr algn="just"/>
            <a:r>
              <a:rPr lang="vi-VN" sz="2400" dirty="0" smtClean="0">
                <a:solidFill>
                  <a:srgbClr val="0000CC"/>
                </a:solidFill>
                <a:cs typeface="Arial" pitchFamily="34" charset="0"/>
              </a:rPr>
              <a:t>HC </a:t>
            </a:r>
            <a:r>
              <a:rPr lang="vi-VN" sz="2400" dirty="0">
                <a:solidFill>
                  <a:srgbClr val="0000CC"/>
                </a:solidFill>
                <a:cs typeface="Arial" pitchFamily="34" charset="0"/>
              </a:rPr>
              <a:t>thiếu máu: bệnh lí dòng </a:t>
            </a:r>
            <a:r>
              <a:rPr lang="vi-VN" sz="2400" b="1" i="1" dirty="0">
                <a:solidFill>
                  <a:srgbClr val="FF0000"/>
                </a:solidFill>
                <a:effectLst>
                  <a:outerShdw blurRad="38100" dist="38100" dir="2700000" algn="tl">
                    <a:srgbClr val="000000">
                      <a:alpha val="43137"/>
                    </a:srgbClr>
                  </a:outerShdw>
                </a:effectLst>
                <a:cs typeface="Arial" pitchFamily="34" charset="0"/>
              </a:rPr>
              <a:t>hồng cầu</a:t>
            </a:r>
          </a:p>
          <a:p>
            <a:pPr algn="just"/>
            <a:r>
              <a:rPr lang="vi-VN" sz="2400" dirty="0">
                <a:solidFill>
                  <a:srgbClr val="0000CC"/>
                </a:solidFill>
                <a:cs typeface="Arial" pitchFamily="34" charset="0"/>
              </a:rPr>
              <a:t>HC XHDN: </a:t>
            </a:r>
            <a:r>
              <a:rPr lang="vi-VN" sz="2400" strike="sngStrike" dirty="0">
                <a:solidFill>
                  <a:srgbClr val="0000CC"/>
                </a:solidFill>
                <a:cs typeface="Arial" pitchFamily="34" charset="0"/>
              </a:rPr>
              <a:t>thành mạch, đông máu huyết tương</a:t>
            </a:r>
            <a:r>
              <a:rPr lang="vi-VN" sz="2400" dirty="0">
                <a:solidFill>
                  <a:srgbClr val="0000CC"/>
                </a:solidFill>
                <a:cs typeface="Arial" pitchFamily="34" charset="0"/>
              </a:rPr>
              <a:t>, </a:t>
            </a:r>
            <a:r>
              <a:rPr lang="vi-VN" sz="2400" b="1" i="1" dirty="0">
                <a:solidFill>
                  <a:srgbClr val="FF0000"/>
                </a:solidFill>
                <a:effectLst>
                  <a:outerShdw blurRad="38100" dist="38100" dir="2700000" algn="tl">
                    <a:srgbClr val="000000">
                      <a:alpha val="43137"/>
                    </a:srgbClr>
                  </a:outerShdw>
                </a:effectLst>
                <a:cs typeface="Arial" pitchFamily="34" charset="0"/>
              </a:rPr>
              <a:t>tiểu </a:t>
            </a:r>
            <a:r>
              <a:rPr lang="vi-VN" sz="2400" b="1" i="1" dirty="0" smtClean="0">
                <a:solidFill>
                  <a:srgbClr val="FF0000"/>
                </a:solidFill>
                <a:effectLst>
                  <a:outerShdw blurRad="38100" dist="38100" dir="2700000" algn="tl">
                    <a:srgbClr val="000000">
                      <a:alpha val="43137"/>
                    </a:srgbClr>
                  </a:outerShdw>
                </a:effectLst>
                <a:cs typeface="Arial" pitchFamily="34" charset="0"/>
              </a:rPr>
              <a:t>cầu</a:t>
            </a:r>
          </a:p>
          <a:p>
            <a:pPr algn="just"/>
            <a:r>
              <a:rPr lang="vi-VN" sz="2400" dirty="0">
                <a:solidFill>
                  <a:srgbClr val="0000CC"/>
                </a:solidFill>
                <a:cs typeface="Arial" pitchFamily="34" charset="0"/>
              </a:rPr>
              <a:t>Không tăng sinh hệ võng nội </a:t>
            </a:r>
            <a:r>
              <a:rPr lang="vi-VN" sz="2400" dirty="0" smtClean="0">
                <a:solidFill>
                  <a:srgbClr val="0000CC"/>
                </a:solidFill>
                <a:cs typeface="Arial" pitchFamily="34" charset="0"/>
              </a:rPr>
              <a:t>mô: </a:t>
            </a:r>
            <a:r>
              <a:rPr lang="vi-VN" sz="2400" b="1" i="1" dirty="0" smtClean="0">
                <a:solidFill>
                  <a:srgbClr val="FF0000"/>
                </a:solidFill>
                <a:effectLst>
                  <a:outerShdw blurRad="38100" dist="38100" dir="2700000" algn="tl">
                    <a:srgbClr val="000000">
                      <a:alpha val="43137"/>
                    </a:srgbClr>
                  </a:outerShdw>
                </a:effectLst>
                <a:cs typeface="Arial" pitchFamily="34" charset="0"/>
              </a:rPr>
              <a:t>bệnh lý lành tính</a:t>
            </a:r>
            <a:endParaRPr lang="vi-VN" sz="2400" b="1" i="1" dirty="0">
              <a:solidFill>
                <a:srgbClr val="FF0000"/>
              </a:solidFill>
              <a:effectLst>
                <a:outerShdw blurRad="38100" dist="38100" dir="2700000" algn="tl">
                  <a:srgbClr val="000000">
                    <a:alpha val="43137"/>
                  </a:srgbClr>
                </a:outerShdw>
              </a:effectLst>
              <a:cs typeface="Arial" pitchFamily="34" charset="0"/>
            </a:endParaRPr>
          </a:p>
          <a:p>
            <a:pPr marL="0" indent="0" algn="just">
              <a:buNone/>
            </a:pPr>
            <a:endParaRPr lang="vi-VN" sz="2400" b="1" i="1" dirty="0">
              <a:solidFill>
                <a:srgbClr val="FF0000"/>
              </a:solidFill>
              <a:effectLst>
                <a:outerShdw blurRad="38100" dist="38100" dir="2700000" algn="tl">
                  <a:srgbClr val="000000">
                    <a:alpha val="43137"/>
                  </a:srgbClr>
                </a:outerShdw>
              </a:effectLst>
              <a:cs typeface="Arial" pitchFamily="34" charset="0"/>
            </a:endParaRP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30</a:t>
            </a:fld>
            <a:endParaRPr lang="en-US"/>
          </a:p>
        </p:txBody>
      </p:sp>
      <p:sp>
        <p:nvSpPr>
          <p:cNvPr id="5" name="Right Arrow 4"/>
          <p:cNvSpPr/>
          <p:nvPr/>
        </p:nvSpPr>
        <p:spPr>
          <a:xfrm>
            <a:off x="457200" y="2971800"/>
            <a:ext cx="7620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5"/>
          <p:cNvSpPr txBox="1"/>
          <p:nvPr/>
        </p:nvSpPr>
        <p:spPr>
          <a:xfrm>
            <a:off x="1295400" y="2838271"/>
            <a:ext cx="3886200" cy="461665"/>
          </a:xfrm>
          <a:prstGeom prst="rect">
            <a:avLst/>
          </a:prstGeom>
          <a:noFill/>
        </p:spPr>
        <p:txBody>
          <a:bodyPr wrap="square" rtlCol="0">
            <a:spAutoFit/>
          </a:bodyPr>
          <a:lstStyle/>
          <a:p>
            <a:pPr algn="just"/>
            <a:r>
              <a:rPr lang="en-US" dirty="0" smtClean="0">
                <a:latin typeface="Arial" panose="020B0604020202020204" pitchFamily="34" charset="0"/>
                <a:cs typeface="Arial" panose="020B0604020202020204" pitchFamily="34" charset="0"/>
              </a:rPr>
              <a:t>   </a:t>
            </a:r>
            <a:r>
              <a:rPr lang="en-US" sz="2400" dirty="0" smtClean="0">
                <a:solidFill>
                  <a:srgbClr val="0000CC"/>
                </a:solidFill>
                <a:latin typeface="Arial" panose="020B0604020202020204" pitchFamily="34" charset="0"/>
                <a:cs typeface="Arial" panose="020B0604020202020204" pitchFamily="34" charset="0"/>
              </a:rPr>
              <a:t>Nguyên nhân:</a:t>
            </a:r>
          </a:p>
        </p:txBody>
      </p:sp>
      <p:sp>
        <p:nvSpPr>
          <p:cNvPr id="7" name="Rectangle 6"/>
          <p:cNvSpPr/>
          <p:nvPr/>
        </p:nvSpPr>
        <p:spPr>
          <a:xfrm>
            <a:off x="1447800" y="3263342"/>
            <a:ext cx="2146742" cy="461665"/>
          </a:xfrm>
          <a:prstGeom prst="rect">
            <a:avLst/>
          </a:prstGeom>
        </p:spPr>
        <p:txBody>
          <a:bodyPr wrap="none">
            <a:spAutoFit/>
          </a:bodyPr>
          <a:lstStyle/>
          <a:p>
            <a:r>
              <a:rPr lang="vi-VN" sz="2400" b="1" dirty="0" smtClean="0">
                <a:solidFill>
                  <a:srgbClr val="0000CC"/>
                </a:solidFill>
                <a:effectLst>
                  <a:outerShdw blurRad="38100" dist="38100" dir="2700000" algn="tl">
                    <a:srgbClr val="000000">
                      <a:alpha val="43137"/>
                    </a:srgbClr>
                  </a:outerShdw>
                </a:effectLst>
              </a:rPr>
              <a:t>1. Tủy </a:t>
            </a:r>
            <a:r>
              <a:rPr lang="vi-VN" sz="2400" b="1" dirty="0">
                <a:solidFill>
                  <a:srgbClr val="0000CC"/>
                </a:solidFill>
                <a:effectLst>
                  <a:outerShdw blurRad="38100" dist="38100" dir="2700000" algn="tl">
                    <a:srgbClr val="000000">
                      <a:alpha val="43137"/>
                    </a:srgbClr>
                  </a:outerShdw>
                </a:effectLst>
              </a:rPr>
              <a:t>xương</a:t>
            </a:r>
          </a:p>
        </p:txBody>
      </p:sp>
      <p:sp>
        <p:nvSpPr>
          <p:cNvPr id="8" name="Rectangle 7"/>
          <p:cNvSpPr/>
          <p:nvPr/>
        </p:nvSpPr>
        <p:spPr>
          <a:xfrm>
            <a:off x="1447800" y="3531520"/>
            <a:ext cx="4572000" cy="738664"/>
          </a:xfrm>
          <a:prstGeom prst="rect">
            <a:avLst/>
          </a:prstGeom>
        </p:spPr>
        <p:txBody>
          <a:bodyPr>
            <a:spAutoFit/>
          </a:bodyPr>
          <a:lstStyle/>
          <a:p>
            <a:pPr lvl="0" algn="just"/>
            <a:endParaRPr lang="en-US" b="1" dirty="0">
              <a:solidFill>
                <a:srgbClr val="0000CC"/>
              </a:solidFill>
              <a:latin typeface="Arial" pitchFamily="34" charset="0"/>
              <a:cs typeface="Arial" pitchFamily="34" charset="0"/>
            </a:endParaRPr>
          </a:p>
          <a:p>
            <a:pPr algn="just"/>
            <a:r>
              <a:rPr lang="en-US" sz="2400" b="1" dirty="0" smtClean="0">
                <a:solidFill>
                  <a:srgbClr val="0000CC"/>
                </a:solidFill>
                <a:effectLst>
                  <a:outerShdw blurRad="38100" dist="38100" dir="2700000" algn="tl">
                    <a:srgbClr val="000000">
                      <a:alpha val="43137"/>
                    </a:srgbClr>
                  </a:outerShdw>
                </a:effectLst>
                <a:latin typeface="Arial" pitchFamily="34" charset="0"/>
                <a:cs typeface="Arial" pitchFamily="34" charset="0"/>
              </a:rPr>
              <a:t>2. Ngoại </a:t>
            </a:r>
            <a:r>
              <a:rPr lang="en-US" sz="2400" b="1" dirty="0">
                <a:solidFill>
                  <a:srgbClr val="0000CC"/>
                </a:solidFill>
                <a:effectLst>
                  <a:outerShdw blurRad="38100" dist="38100" dir="2700000" algn="tl">
                    <a:srgbClr val="000000">
                      <a:alpha val="43137"/>
                    </a:srgbClr>
                  </a:outerShdw>
                </a:effectLst>
                <a:latin typeface="Arial" pitchFamily="34" charset="0"/>
                <a:cs typeface="Arial" pitchFamily="34" charset="0"/>
              </a:rPr>
              <a:t>biên</a:t>
            </a:r>
          </a:p>
        </p:txBody>
      </p:sp>
    </p:spTree>
    <p:extLst>
      <p:ext uri="{BB962C8B-B14F-4D97-AF65-F5344CB8AC3E}">
        <p14:creationId xmlns:p14="http://schemas.microsoft.com/office/powerpoint/2010/main" val="3687129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arn(inVertic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7">
                                            <p:txEl>
                                              <p:pRg st="0" end="0"/>
                                            </p:txEl>
                                          </p:spTgt>
                                        </p:tgtEl>
                                        <p:attrNameLst>
                                          <p:attrName>style.visibility</p:attrName>
                                        </p:attrNameLst>
                                      </p:cBhvr>
                                      <p:to>
                                        <p:strVal val="visible"/>
                                      </p:to>
                                    </p:set>
                                    <p:animEffect transition="in" filter="wipe(down)">
                                      <p:cBhvr>
                                        <p:cTn id="41" dur="500"/>
                                        <p:tgtEl>
                                          <p:spTgt spid="7">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8">
                                            <p:txEl>
                                              <p:pRg st="1" end="1"/>
                                            </p:txEl>
                                          </p:spTgt>
                                        </p:tgtEl>
                                        <p:attrNameLst>
                                          <p:attrName>style.visibility</p:attrName>
                                        </p:attrNameLst>
                                      </p:cBhvr>
                                      <p:to>
                                        <p:strVal val="visible"/>
                                      </p:to>
                                    </p:set>
                                    <p:animEffect transition="in" filter="wipe(down)">
                                      <p:cBhvr>
                                        <p:cTn id="46"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a:bodyPr>
          <a:lstStyle/>
          <a:p>
            <a:r>
              <a:rPr lang="en-US" sz="2400" b="1" u="sng" dirty="0" smtClean="0">
                <a:solidFill>
                  <a:srgbClr val="0000CC"/>
                </a:solidFill>
                <a:latin typeface="Arial" pitchFamily="34" charset="0"/>
                <a:cs typeface="Arial" pitchFamily="34" charset="0"/>
              </a:rPr>
              <a:t>CÂU HỎI 8:</a:t>
            </a:r>
            <a:endParaRPr lang="en-US" sz="2400" b="1" u="sng" dirty="0">
              <a:solidFill>
                <a:srgbClr val="0000CC"/>
              </a:solidFill>
            </a:endParaRPr>
          </a:p>
        </p:txBody>
      </p:sp>
      <p:sp>
        <p:nvSpPr>
          <p:cNvPr id="3" name="Content Placeholder 2"/>
          <p:cNvSpPr>
            <a:spLocks noGrp="1"/>
          </p:cNvSpPr>
          <p:nvPr>
            <p:ph idx="1"/>
          </p:nvPr>
        </p:nvSpPr>
        <p:spPr>
          <a:xfrm>
            <a:off x="228600" y="914400"/>
            <a:ext cx="8610600" cy="5730875"/>
          </a:xfrm>
        </p:spPr>
        <p:txBody>
          <a:bodyPr>
            <a:noAutofit/>
          </a:bodyPr>
          <a:lstStyle/>
          <a:p>
            <a:pPr marL="457200" indent="-457200" algn="just">
              <a:buFont typeface="+mj-lt"/>
              <a:buAutoNum type="alphaUcPeriod"/>
            </a:pPr>
            <a:r>
              <a:rPr lang="vi-VN" sz="2400" b="1" dirty="0" smtClean="0">
                <a:solidFill>
                  <a:srgbClr val="0000CC"/>
                </a:solidFill>
                <a:latin typeface="Arial" pitchFamily="34" charset="0"/>
                <a:cs typeface="Arial" pitchFamily="34" charset="0"/>
              </a:rPr>
              <a:t>Chẩn đoán sơ bộ: </a:t>
            </a:r>
          </a:p>
          <a:p>
            <a:pPr marL="0" indent="0" algn="just">
              <a:buNone/>
            </a:pPr>
            <a:r>
              <a:rPr lang="vi-VN" sz="2400" b="1" dirty="0">
                <a:solidFill>
                  <a:srgbClr val="0000CC"/>
                </a:solidFill>
                <a:effectLst>
                  <a:outerShdw blurRad="38100" dist="38100" dir="2700000" algn="tl">
                    <a:srgbClr val="000000">
                      <a:alpha val="43137"/>
                    </a:srgbClr>
                  </a:outerShdw>
                </a:effectLst>
                <a:latin typeface="Arial" pitchFamily="34" charset="0"/>
                <a:cs typeface="Arial" pitchFamily="34" charset="0"/>
              </a:rPr>
              <a:t> </a:t>
            </a:r>
            <a:r>
              <a:rPr lang="vi-VN" sz="2400" b="1" dirty="0" smtClean="0">
                <a:solidFill>
                  <a:srgbClr val="0000CC"/>
                </a:solidFill>
                <a:effectLst>
                  <a:outerShdw blurRad="38100" dist="38100" dir="2700000" algn="tl">
                    <a:srgbClr val="000000">
                      <a:alpha val="43137"/>
                    </a:srgbClr>
                  </a:outerShdw>
                </a:effectLst>
                <a:latin typeface="Arial" pitchFamily="34" charset="0"/>
                <a:cs typeface="Arial" pitchFamily="34" charset="0"/>
              </a:rPr>
              <a:t>   </a:t>
            </a:r>
            <a:r>
              <a:rPr lang="vi-VN" sz="24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Suy tủy xương, vì: </a:t>
            </a:r>
          </a:p>
          <a:p>
            <a:pPr algn="just">
              <a:buFont typeface="Wingdings" panose="05000000000000000000" pitchFamily="2" charset="2"/>
              <a:buChar char="Ø"/>
            </a:pPr>
            <a:r>
              <a:rPr lang="vi-VN" sz="2400" dirty="0" smtClean="0">
                <a:solidFill>
                  <a:srgbClr val="0000CC"/>
                </a:solidFill>
                <a:latin typeface="Arial" pitchFamily="34" charset="0"/>
                <a:cs typeface="Arial" pitchFamily="34" charset="0"/>
              </a:rPr>
              <a:t> Dòng hồng cầu giảm sinh</a:t>
            </a:r>
          </a:p>
          <a:p>
            <a:pPr algn="just">
              <a:buFont typeface="Wingdings" panose="05000000000000000000" pitchFamily="2" charset="2"/>
              <a:buChar char="Ø"/>
            </a:pPr>
            <a:r>
              <a:rPr lang="vi-VN" sz="2400" dirty="0" smtClean="0">
                <a:solidFill>
                  <a:srgbClr val="0000CC"/>
                </a:solidFill>
                <a:latin typeface="Arial" pitchFamily="34" charset="0"/>
                <a:cs typeface="Arial" pitchFamily="34" charset="0"/>
              </a:rPr>
              <a:t> Dòng tiểu cầu giảm sinh</a:t>
            </a:r>
          </a:p>
          <a:p>
            <a:pPr algn="just">
              <a:buFont typeface="Wingdings" panose="05000000000000000000" pitchFamily="2" charset="2"/>
              <a:buChar char="Ø"/>
            </a:pPr>
            <a:r>
              <a:rPr lang="vi-VN" sz="2400" dirty="0" smtClean="0">
                <a:solidFill>
                  <a:srgbClr val="0000CC"/>
                </a:solidFill>
                <a:latin typeface="Arial" pitchFamily="34" charset="0"/>
                <a:cs typeface="Arial" pitchFamily="34" charset="0"/>
              </a:rPr>
              <a:t> Bệnh nhân không sốt, không tăng sinh hệ võng nội mô, </a:t>
            </a:r>
          </a:p>
          <a:p>
            <a:pPr marL="0" indent="0" algn="just">
              <a:buNone/>
            </a:pPr>
            <a:r>
              <a:rPr lang="vi-VN" sz="2400" dirty="0">
                <a:solidFill>
                  <a:srgbClr val="0000CC"/>
                </a:solidFill>
                <a:latin typeface="Arial" pitchFamily="34" charset="0"/>
                <a:cs typeface="Arial" pitchFamily="34" charset="0"/>
              </a:rPr>
              <a:t> </a:t>
            </a:r>
            <a:r>
              <a:rPr lang="vi-VN" sz="2400" dirty="0" smtClean="0">
                <a:solidFill>
                  <a:srgbClr val="0000CC"/>
                </a:solidFill>
                <a:latin typeface="Arial" pitchFamily="34" charset="0"/>
                <a:cs typeface="Arial" pitchFamily="34" charset="0"/>
              </a:rPr>
              <a:t>   không đau nhức xương, không sụt cân. </a:t>
            </a:r>
          </a:p>
          <a:p>
            <a:pPr marL="457200" indent="-457200" algn="just">
              <a:buFont typeface="+mj-lt"/>
              <a:buAutoNum type="alphaUcPeriod" startAt="2"/>
            </a:pPr>
            <a:r>
              <a:rPr lang="vi-VN" sz="2400" b="1" dirty="0" smtClean="0">
                <a:solidFill>
                  <a:srgbClr val="0000CC"/>
                </a:solidFill>
                <a:latin typeface="Arial" pitchFamily="34" charset="0"/>
                <a:cs typeface="Arial" pitchFamily="34" charset="0"/>
              </a:rPr>
              <a:t>Chẩn đoán phân </a:t>
            </a:r>
            <a:r>
              <a:rPr lang="vi-VN" sz="2400" b="1" smtClean="0">
                <a:solidFill>
                  <a:srgbClr val="0000CC"/>
                </a:solidFill>
                <a:latin typeface="Arial" pitchFamily="34" charset="0"/>
                <a:cs typeface="Arial" pitchFamily="34" charset="0"/>
              </a:rPr>
              <a:t>biệt:</a:t>
            </a:r>
            <a:endParaRPr lang="en-US" sz="2400" b="1" smtClean="0">
              <a:solidFill>
                <a:srgbClr val="0000CC"/>
              </a:solidFill>
              <a:latin typeface="Arial" pitchFamily="34" charset="0"/>
              <a:cs typeface="Arial" pitchFamily="34" charset="0"/>
            </a:endParaRPr>
          </a:p>
          <a:p>
            <a:pPr marL="457200" indent="-457200" algn="just">
              <a:buFont typeface="+mj-lt"/>
              <a:buAutoNum type="arabicPeriod"/>
            </a:pPr>
            <a:r>
              <a:rPr lang="vi-VN" sz="2400" smtClean="0">
                <a:solidFill>
                  <a:srgbClr val="0000CC"/>
                </a:solidFill>
                <a:latin typeface="Arial" pitchFamily="34" charset="0"/>
                <a:cs typeface="Arial" pitchFamily="34" charset="0"/>
              </a:rPr>
              <a:t>Bạch cầu cấp</a:t>
            </a:r>
            <a:endParaRPr lang="en-US" sz="2400" smtClean="0">
              <a:solidFill>
                <a:srgbClr val="0000CC"/>
              </a:solidFill>
              <a:latin typeface="Arial" pitchFamily="34" charset="0"/>
              <a:cs typeface="Arial" pitchFamily="34" charset="0"/>
            </a:endParaRPr>
          </a:p>
          <a:p>
            <a:pPr marL="457200" indent="-457200" algn="just">
              <a:buFont typeface="+mj-lt"/>
              <a:buAutoNum type="arabicPeriod"/>
            </a:pPr>
            <a:r>
              <a:rPr lang="en-US" sz="2400" smtClean="0">
                <a:solidFill>
                  <a:srgbClr val="0000CC"/>
                </a:solidFill>
                <a:latin typeface="Arial" pitchFamily="34" charset="0"/>
                <a:cs typeface="Arial" pitchFamily="34" charset="0"/>
              </a:rPr>
              <a:t>Loạn sản tủy</a:t>
            </a:r>
          </a:p>
          <a:p>
            <a:pPr marL="457200" indent="-457200" algn="just">
              <a:buFont typeface="+mj-lt"/>
              <a:buAutoNum type="arabicPeriod"/>
            </a:pPr>
            <a:r>
              <a:rPr lang="en-US" sz="2400" smtClean="0">
                <a:solidFill>
                  <a:srgbClr val="0000CC"/>
                </a:solidFill>
                <a:latin typeface="Arial" pitchFamily="34" charset="0"/>
                <a:cs typeface="Arial" pitchFamily="34" charset="0"/>
              </a:rPr>
              <a:t>Xơ tủy nguyên phát</a:t>
            </a:r>
            <a:endParaRPr lang="vi-VN" sz="2400" dirty="0" smtClean="0">
              <a:solidFill>
                <a:srgbClr val="0000CC"/>
              </a:solidFill>
              <a:latin typeface="Arial" pitchFamily="34" charset="0"/>
              <a:cs typeface="Arial" pitchFamily="34" charset="0"/>
            </a:endParaRPr>
          </a:p>
          <a:p>
            <a:pPr marL="457200" indent="-457200" algn="just">
              <a:buFont typeface="+mj-lt"/>
              <a:buAutoNum type="arabicPeriod"/>
            </a:pPr>
            <a:r>
              <a:rPr lang="vi-VN" sz="2400" dirty="0" smtClean="0">
                <a:solidFill>
                  <a:srgbClr val="0000CC"/>
                </a:solidFill>
                <a:latin typeface="Arial" pitchFamily="34" charset="0"/>
                <a:cs typeface="Arial" pitchFamily="34" charset="0"/>
              </a:rPr>
              <a:t>Ung thư xâm lấn tủy xương</a:t>
            </a:r>
          </a:p>
          <a:p>
            <a:pPr marL="457200" indent="-457200" algn="just">
              <a:buFont typeface="+mj-lt"/>
              <a:buAutoNum type="arabicPeriod"/>
            </a:pPr>
            <a:r>
              <a:rPr lang="vi-VN" sz="2400" dirty="0" smtClean="0">
                <a:solidFill>
                  <a:srgbClr val="0000CC"/>
                </a:solidFill>
                <a:latin typeface="Arial" pitchFamily="34" charset="0"/>
                <a:cs typeface="Arial" pitchFamily="34" charset="0"/>
              </a:rPr>
              <a:t>TTP (ban xuất huyết giảm tiểu cầu huyết khối)</a:t>
            </a:r>
          </a:p>
          <a:p>
            <a:pPr marL="457200" indent="-457200" algn="just">
              <a:buFont typeface="+mj-lt"/>
              <a:buAutoNum type="arabicPeriod"/>
            </a:pPr>
            <a:r>
              <a:rPr lang="vi-VN" sz="2400" dirty="0" smtClean="0">
                <a:solidFill>
                  <a:srgbClr val="0000CC"/>
                </a:solidFill>
                <a:latin typeface="Arial" pitchFamily="34" charset="0"/>
                <a:cs typeface="Arial" pitchFamily="34" charset="0"/>
              </a:rPr>
              <a:t>HC Evans</a:t>
            </a:r>
          </a:p>
          <a:p>
            <a:pPr marL="457200" indent="-457200" algn="just">
              <a:buFont typeface="+mj-lt"/>
              <a:buAutoNum type="arabicPeriod"/>
            </a:pPr>
            <a:r>
              <a:rPr lang="vi-VN" sz="2400" dirty="0" smtClean="0">
                <a:solidFill>
                  <a:srgbClr val="0000CC"/>
                </a:solidFill>
                <a:latin typeface="Arial" pitchFamily="34" charset="0"/>
                <a:cs typeface="Arial" pitchFamily="34" charset="0"/>
              </a:rPr>
              <a:t>Cường lách</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31</a:t>
            </a:fld>
            <a:endParaRPr lang="en-US"/>
          </a:p>
        </p:txBody>
      </p:sp>
    </p:spTree>
    <p:extLst>
      <p:ext uri="{BB962C8B-B14F-4D97-AF65-F5344CB8AC3E}">
        <p14:creationId xmlns:p14="http://schemas.microsoft.com/office/powerpoint/2010/main" val="685113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1000"/>
                                        <p:tgtEl>
                                          <p:spTgt spid="3">
                                            <p:txEl>
                                              <p:pRg st="1" end="1"/>
                                            </p:txEl>
                                          </p:spTgt>
                                        </p:tgtEl>
                                      </p:cBhvr>
                                    </p:animEffect>
                                    <p:anim calcmode="lin" valueType="num">
                                      <p:cBhvr>
                                        <p:cTn id="1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1000"/>
                                        <p:tgtEl>
                                          <p:spTgt spid="3">
                                            <p:txEl>
                                              <p:pRg st="2" end="2"/>
                                            </p:txEl>
                                          </p:spTgt>
                                        </p:tgtEl>
                                      </p:cBhvr>
                                    </p:animEffect>
                                    <p:anim calcmode="lin" valueType="num">
                                      <p:cBhvr>
                                        <p:cTn id="1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1000"/>
                                        <p:tgtEl>
                                          <p:spTgt spid="3">
                                            <p:txEl>
                                              <p:pRg st="4" end="4"/>
                                            </p:txEl>
                                          </p:spTgt>
                                        </p:tgtEl>
                                      </p:cBhvr>
                                    </p:animEffect>
                                    <p:anim calcmode="lin" valueType="num">
                                      <p:cBhvr>
                                        <p:cTn id="2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1000"/>
                                        <p:tgtEl>
                                          <p:spTgt spid="3">
                                            <p:txEl>
                                              <p:pRg st="5" end="5"/>
                                            </p:txEl>
                                          </p:spTgt>
                                        </p:tgtEl>
                                      </p:cBhvr>
                                    </p:animEffect>
                                    <p:anim calcmode="lin" valueType="num">
                                      <p:cBhvr>
                                        <p:cTn id="3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nodeType="click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barn(inVertical)">
                                      <p:cBhvr>
                                        <p:cTn id="38" dur="500"/>
                                        <p:tgtEl>
                                          <p:spTgt spid="3">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wipe(down)">
                                      <p:cBhvr>
                                        <p:cTn id="43" dur="500"/>
                                        <p:tgtEl>
                                          <p:spTgt spid="3">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nodeType="click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Effect transition="in" filter="wipe(down)">
                                      <p:cBhvr>
                                        <p:cTn id="48" dur="500"/>
                                        <p:tgtEl>
                                          <p:spTgt spid="3">
                                            <p:txEl>
                                              <p:pRg st="8" end="8"/>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nodeType="clickEffect">
                                  <p:stCondLst>
                                    <p:cond delay="0"/>
                                  </p:stCondLst>
                                  <p:childTnLst>
                                    <p:set>
                                      <p:cBhvr>
                                        <p:cTn id="52" dur="1" fill="hold">
                                          <p:stCondLst>
                                            <p:cond delay="0"/>
                                          </p:stCondLst>
                                        </p:cTn>
                                        <p:tgtEl>
                                          <p:spTgt spid="3">
                                            <p:txEl>
                                              <p:pRg st="9" end="9"/>
                                            </p:txEl>
                                          </p:spTgt>
                                        </p:tgtEl>
                                        <p:attrNameLst>
                                          <p:attrName>style.visibility</p:attrName>
                                        </p:attrNameLst>
                                      </p:cBhvr>
                                      <p:to>
                                        <p:strVal val="visible"/>
                                      </p:to>
                                    </p:set>
                                    <p:animEffect transition="in" filter="wipe(down)">
                                      <p:cBhvr>
                                        <p:cTn id="53" dur="500"/>
                                        <p:tgtEl>
                                          <p:spTgt spid="3">
                                            <p:txEl>
                                              <p:pRg st="9" end="9"/>
                                            </p:txEl>
                                          </p:spTgt>
                                        </p:tgtEl>
                                      </p:cBhvr>
                                    </p:animEffect>
                                  </p:childTnLst>
                                </p:cTn>
                              </p:par>
                              <p:par>
                                <p:cTn id="54" presetID="22" presetClass="entr" presetSubtype="4" fill="hold" nodeType="with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wipe(down)">
                                      <p:cBhvr>
                                        <p:cTn id="56" dur="500"/>
                                        <p:tgtEl>
                                          <p:spTgt spid="3">
                                            <p:txEl>
                                              <p:pRg st="10" end="10"/>
                                            </p:txEl>
                                          </p:spTgt>
                                        </p:tgtEl>
                                      </p:cBhvr>
                                    </p:animEffect>
                                  </p:childTnLst>
                                </p:cTn>
                              </p:par>
                              <p:par>
                                <p:cTn id="57" presetID="22" presetClass="entr" presetSubtype="4" fill="hold" nodeType="withEffect">
                                  <p:stCondLst>
                                    <p:cond delay="0"/>
                                  </p:stCondLst>
                                  <p:childTnLst>
                                    <p:set>
                                      <p:cBhvr>
                                        <p:cTn id="58" dur="1" fill="hold">
                                          <p:stCondLst>
                                            <p:cond delay="0"/>
                                          </p:stCondLst>
                                        </p:cTn>
                                        <p:tgtEl>
                                          <p:spTgt spid="3">
                                            <p:txEl>
                                              <p:pRg st="11" end="11"/>
                                            </p:txEl>
                                          </p:spTgt>
                                        </p:tgtEl>
                                        <p:attrNameLst>
                                          <p:attrName>style.visibility</p:attrName>
                                        </p:attrNameLst>
                                      </p:cBhvr>
                                      <p:to>
                                        <p:strVal val="visible"/>
                                      </p:to>
                                    </p:set>
                                    <p:animEffect transition="in" filter="wipe(down)">
                                      <p:cBhvr>
                                        <p:cTn id="59" dur="500"/>
                                        <p:tgtEl>
                                          <p:spTgt spid="3">
                                            <p:txEl>
                                              <p:pRg st="11" end="11"/>
                                            </p:txEl>
                                          </p:spTgt>
                                        </p:tgtEl>
                                      </p:cBhvr>
                                    </p:animEffect>
                                  </p:childTnLst>
                                </p:cTn>
                              </p:par>
                              <p:par>
                                <p:cTn id="60" presetID="22" presetClass="entr" presetSubtype="4" fill="hold" nodeType="withEffect">
                                  <p:stCondLst>
                                    <p:cond delay="0"/>
                                  </p:stCondLst>
                                  <p:childTnLst>
                                    <p:set>
                                      <p:cBhvr>
                                        <p:cTn id="61" dur="1" fill="hold">
                                          <p:stCondLst>
                                            <p:cond delay="0"/>
                                          </p:stCondLst>
                                        </p:cTn>
                                        <p:tgtEl>
                                          <p:spTgt spid="3">
                                            <p:txEl>
                                              <p:pRg st="12" end="12"/>
                                            </p:txEl>
                                          </p:spTgt>
                                        </p:tgtEl>
                                        <p:attrNameLst>
                                          <p:attrName>style.visibility</p:attrName>
                                        </p:attrNameLst>
                                      </p:cBhvr>
                                      <p:to>
                                        <p:strVal val="visible"/>
                                      </p:to>
                                    </p:set>
                                    <p:animEffect transition="in" filter="wipe(down)">
                                      <p:cBhvr>
                                        <p:cTn id="62" dur="500"/>
                                        <p:tgtEl>
                                          <p:spTgt spid="3">
                                            <p:txEl>
                                              <p:pRg st="12" end="12"/>
                                            </p:txEl>
                                          </p:spTgt>
                                        </p:tgtEl>
                                      </p:cBhvr>
                                    </p:animEffect>
                                  </p:childTnLst>
                                </p:cTn>
                              </p:par>
                              <p:par>
                                <p:cTn id="63" presetID="22" presetClass="entr" presetSubtype="4" fill="hold" nodeType="withEffect">
                                  <p:stCondLst>
                                    <p:cond delay="0"/>
                                  </p:stCondLst>
                                  <p:childTnLst>
                                    <p:set>
                                      <p:cBhvr>
                                        <p:cTn id="64" dur="1" fill="hold">
                                          <p:stCondLst>
                                            <p:cond delay="0"/>
                                          </p:stCondLst>
                                        </p:cTn>
                                        <p:tgtEl>
                                          <p:spTgt spid="3">
                                            <p:txEl>
                                              <p:pRg st="13" end="13"/>
                                            </p:txEl>
                                          </p:spTgt>
                                        </p:tgtEl>
                                        <p:attrNameLst>
                                          <p:attrName>style.visibility</p:attrName>
                                        </p:attrNameLst>
                                      </p:cBhvr>
                                      <p:to>
                                        <p:strVal val="visible"/>
                                      </p:to>
                                    </p:set>
                                    <p:animEffect transition="in" filter="wipe(down)">
                                      <p:cBhvr>
                                        <p:cTn id="65"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759114"/>
            <a:ext cx="8382000" cy="5745163"/>
          </a:xfrm>
        </p:spPr>
        <p:txBody>
          <a:bodyPr>
            <a:normAutofit/>
          </a:bodyPr>
          <a:lstStyle/>
          <a:p>
            <a:pPr marL="0" indent="0" algn="just">
              <a:buNone/>
            </a:pPr>
            <a:r>
              <a:rPr lang="vi-VN" sz="2400" b="1" u="sng" dirty="0" smtClean="0">
                <a:solidFill>
                  <a:srgbClr val="0000CC"/>
                </a:solidFill>
                <a:latin typeface="Arial" panose="020B0604020202020204" pitchFamily="34" charset="0"/>
                <a:cs typeface="Arial" panose="020B0604020202020204" pitchFamily="34" charset="0"/>
              </a:rPr>
              <a:t>CÂU HỎI 9</a:t>
            </a:r>
            <a:r>
              <a:rPr lang="vi-VN" sz="2400" b="1" dirty="0" smtClean="0">
                <a:solidFill>
                  <a:srgbClr val="0000CC"/>
                </a:solidFill>
                <a:latin typeface="Arial" panose="020B0604020202020204" pitchFamily="34" charset="0"/>
                <a:cs typeface="Arial" panose="020B0604020202020204" pitchFamily="34" charset="0"/>
              </a:rPr>
              <a:t>: </a:t>
            </a:r>
          </a:p>
          <a:p>
            <a:pPr marL="0" indent="0" algn="just">
              <a:buNone/>
            </a:pPr>
            <a:r>
              <a:rPr lang="vi-VN" sz="2400" b="1" dirty="0" smtClean="0">
                <a:solidFill>
                  <a:srgbClr val="FF0066"/>
                </a:solidFill>
                <a:latin typeface="Arial" panose="020B0604020202020204" pitchFamily="34" charset="0"/>
                <a:cs typeface="Arial" panose="020B0604020202020204" pitchFamily="34" charset="0"/>
              </a:rPr>
              <a:t>Liệt kê các xét nghiệm giúp xác định chẩn đoán bệnh?</a:t>
            </a:r>
          </a:p>
          <a:p>
            <a:pPr marL="0" indent="0" algn="just">
              <a:buNone/>
            </a:pPr>
            <a:r>
              <a:rPr lang="vi-VN" sz="2400" b="1" dirty="0" smtClean="0">
                <a:solidFill>
                  <a:srgbClr val="0000CC"/>
                </a:solidFill>
                <a:latin typeface="Arial" panose="020B0604020202020204" pitchFamily="34" charset="0"/>
                <a:cs typeface="Arial" panose="020B0604020202020204" pitchFamily="34" charset="0"/>
              </a:rPr>
              <a:t> </a:t>
            </a:r>
            <a:endParaRPr lang="vi-VN" sz="2400" b="1"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32</a:t>
            </a:fld>
            <a:endParaRPr lang="en-US"/>
          </a:p>
        </p:txBody>
      </p:sp>
    </p:spTree>
    <p:extLst>
      <p:ext uri="{BB962C8B-B14F-4D97-AF65-F5344CB8AC3E}">
        <p14:creationId xmlns:p14="http://schemas.microsoft.com/office/powerpoint/2010/main" val="269887506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382000" cy="5745163"/>
          </a:xfrm>
        </p:spPr>
        <p:txBody>
          <a:bodyPr>
            <a:normAutofit/>
          </a:bodyPr>
          <a:lstStyle/>
          <a:p>
            <a:pPr marL="0" indent="0" algn="just">
              <a:buNone/>
            </a:pPr>
            <a:r>
              <a:rPr lang="vi-VN" sz="2400" b="1" u="sng" dirty="0">
                <a:solidFill>
                  <a:srgbClr val="0000CC"/>
                </a:solidFill>
                <a:cs typeface="Arial" panose="020B0604020202020204" pitchFamily="34" charset="0"/>
              </a:rPr>
              <a:t>CÂU HỎI 9</a:t>
            </a:r>
            <a:r>
              <a:rPr lang="vi-VN" sz="2400" b="1" dirty="0">
                <a:solidFill>
                  <a:srgbClr val="0000CC"/>
                </a:solidFill>
                <a:cs typeface="Arial" panose="020B0604020202020204" pitchFamily="34" charset="0"/>
              </a:rPr>
              <a:t>: </a:t>
            </a:r>
          </a:p>
          <a:p>
            <a:pPr marL="0" indent="0" algn="just">
              <a:buNone/>
            </a:pPr>
            <a:r>
              <a:rPr lang="vi-VN" sz="2400" b="1" dirty="0" smtClean="0">
                <a:solidFill>
                  <a:srgbClr val="FF0066"/>
                </a:solidFill>
                <a:latin typeface="Arial" panose="020B0604020202020204" pitchFamily="34" charset="0"/>
                <a:cs typeface="Arial" panose="020B0604020202020204" pitchFamily="34" charset="0"/>
              </a:rPr>
              <a:t>Liệt kê các xét nghiệm giúp xác định chẩn đoán bệnh:</a:t>
            </a:r>
          </a:p>
          <a:p>
            <a:pPr marL="0" indent="0" algn="just">
              <a:buNone/>
            </a:pPr>
            <a:endParaRPr lang="vi-VN" sz="2400" b="1" dirty="0" smtClean="0">
              <a:solidFill>
                <a:srgbClr val="0000CC"/>
              </a:solidFill>
              <a:latin typeface="Arial" panose="020B0604020202020204" pitchFamily="34" charset="0"/>
              <a:cs typeface="Arial" panose="020B0604020202020204" pitchFamily="34" charset="0"/>
            </a:endParaRPr>
          </a:p>
          <a:p>
            <a:pPr marL="457200" indent="-457200" algn="just">
              <a:buAutoNum type="arabicPeriod"/>
            </a:pPr>
            <a:r>
              <a:rPr lang="vi-VN" sz="2400" dirty="0" smtClean="0">
                <a:solidFill>
                  <a:srgbClr val="0000CC"/>
                </a:solidFill>
                <a:latin typeface="Arial" panose="020B0604020202020204" pitchFamily="34" charset="0"/>
                <a:cs typeface="Arial" panose="020B0604020202020204" pitchFamily="34" charset="0"/>
              </a:rPr>
              <a:t>Tổng phân tích tế bào máu (</a:t>
            </a:r>
            <a:r>
              <a:rPr lang="vi-VN" sz="2400" dirty="0" smtClean="0">
                <a:solidFill>
                  <a:srgbClr val="0000CC"/>
                </a:solidFill>
                <a:cs typeface="Arial" panose="020B0604020202020204" pitchFamily="34" charset="0"/>
              </a:rPr>
              <a:t>Hồng </a:t>
            </a:r>
            <a:r>
              <a:rPr lang="vi-VN" sz="2400" dirty="0">
                <a:solidFill>
                  <a:srgbClr val="0000CC"/>
                </a:solidFill>
                <a:cs typeface="Arial" panose="020B0604020202020204" pitchFamily="34" charset="0"/>
              </a:rPr>
              <a:t>cầu </a:t>
            </a:r>
            <a:r>
              <a:rPr lang="vi-VN" sz="2400" dirty="0" smtClean="0">
                <a:solidFill>
                  <a:srgbClr val="0000CC"/>
                </a:solidFill>
                <a:cs typeface="Arial" panose="020B0604020202020204" pitchFamily="34" charset="0"/>
              </a:rPr>
              <a:t>lưới)</a:t>
            </a:r>
            <a:endParaRPr lang="vi-VN" sz="2400" dirty="0">
              <a:solidFill>
                <a:srgbClr val="0000CC"/>
              </a:solidFill>
              <a:cs typeface="Arial" panose="020B0604020202020204" pitchFamily="34" charset="0"/>
            </a:endParaRPr>
          </a:p>
          <a:p>
            <a:pPr marL="457200" indent="-457200" algn="just">
              <a:buFont typeface="Arial" panose="020B0604020202020204" pitchFamily="34" charset="0"/>
              <a:buAutoNum type="arabicPeriod"/>
            </a:pPr>
            <a:r>
              <a:rPr lang="vi-VN" sz="2400" dirty="0" smtClean="0">
                <a:solidFill>
                  <a:srgbClr val="0000CC"/>
                </a:solidFill>
              </a:rPr>
              <a:t>Phết </a:t>
            </a:r>
            <a:r>
              <a:rPr lang="vi-VN" sz="2400" dirty="0">
                <a:solidFill>
                  <a:srgbClr val="0000CC"/>
                </a:solidFill>
              </a:rPr>
              <a:t>máu ngoại biên</a:t>
            </a:r>
          </a:p>
          <a:p>
            <a:pPr marL="457200" indent="-457200" algn="just">
              <a:buAutoNum type="arabicPeriod"/>
            </a:pPr>
            <a:r>
              <a:rPr lang="vi-VN" sz="2400" dirty="0" smtClean="0">
                <a:solidFill>
                  <a:srgbClr val="0000CC"/>
                </a:solidFill>
                <a:latin typeface="Arial" panose="020B0604020202020204" pitchFamily="34" charset="0"/>
                <a:cs typeface="Arial" panose="020B0604020202020204" pitchFamily="34" charset="0"/>
              </a:rPr>
              <a:t>Tủy đồ</a:t>
            </a:r>
          </a:p>
          <a:p>
            <a:pPr marL="457200" indent="-457200" algn="just">
              <a:buAutoNum type="arabicPeriod"/>
            </a:pPr>
            <a:r>
              <a:rPr lang="vi-VN" sz="2400" dirty="0" smtClean="0">
                <a:solidFill>
                  <a:srgbClr val="0000CC"/>
                </a:solidFill>
                <a:latin typeface="Arial" panose="020B0604020202020204" pitchFamily="34" charset="0"/>
                <a:cs typeface="Arial" panose="020B0604020202020204" pitchFamily="34" charset="0"/>
              </a:rPr>
              <a:t>Sinh thiết tủy xương</a:t>
            </a:r>
          </a:p>
          <a:p>
            <a:pPr marL="0" indent="0" algn="just">
              <a:buNone/>
            </a:pPr>
            <a:r>
              <a:rPr lang="vi-VN" sz="2400" b="1" dirty="0" smtClean="0">
                <a:solidFill>
                  <a:srgbClr val="0000CC"/>
                </a:solidFill>
                <a:latin typeface="Arial" panose="020B0604020202020204" pitchFamily="34" charset="0"/>
                <a:cs typeface="Arial" panose="020B0604020202020204" pitchFamily="34" charset="0"/>
              </a:rPr>
              <a:t> </a:t>
            </a:r>
            <a:endParaRPr lang="vi-VN" sz="2400" b="1"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33</a:t>
            </a:fld>
            <a:endParaRPr lang="en-US"/>
          </a:p>
        </p:txBody>
      </p:sp>
    </p:spTree>
    <p:extLst>
      <p:ext uri="{BB962C8B-B14F-4D97-AF65-F5344CB8AC3E}">
        <p14:creationId xmlns:p14="http://schemas.microsoft.com/office/powerpoint/2010/main" val="2123576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fade">
                                      <p:cBhvr>
                                        <p:cTn id="11" dur="1000"/>
                                        <p:tgtEl>
                                          <p:spTgt spid="3">
                                            <p:txEl>
                                              <p:pRg st="4" end="4"/>
                                            </p:txEl>
                                          </p:spTgt>
                                        </p:tgtEl>
                                      </p:cBhvr>
                                    </p:animEffect>
                                    <p:anim calcmode="lin" valueType="num">
                                      <p:cBhvr>
                                        <p:cTn id="1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wipe(down)">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circle(in)">
                                      <p:cBhvr>
                                        <p:cTn id="23"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79" y="100598"/>
            <a:ext cx="7886700" cy="1325563"/>
          </a:xfrm>
        </p:spPr>
        <p:txBody>
          <a:bodyPr>
            <a:normAutofit/>
          </a:bodyPr>
          <a:lstStyle/>
          <a:p>
            <a:r>
              <a:rPr lang="vi-VN" sz="2400" b="1" dirty="0" smtClean="0">
                <a:solidFill>
                  <a:srgbClr val="FF0000"/>
                </a:solidFill>
                <a:latin typeface="Arial" panose="020B0604020202020204" pitchFamily="34" charset="0"/>
                <a:cs typeface="Arial" panose="020B0604020202020204" pitchFamily="34" charset="0"/>
              </a:rPr>
              <a:t>1. Tổng </a:t>
            </a:r>
            <a:r>
              <a:rPr lang="vi-VN" sz="2400" b="1" dirty="0">
                <a:solidFill>
                  <a:srgbClr val="FF0000"/>
                </a:solidFill>
                <a:latin typeface="Arial" panose="020B0604020202020204" pitchFamily="34" charset="0"/>
                <a:cs typeface="Arial" panose="020B0604020202020204" pitchFamily="34" charset="0"/>
              </a:rPr>
              <a:t>phân tích tế bào máu </a:t>
            </a:r>
            <a:br>
              <a:rPr lang="vi-VN" sz="2400" b="1" dirty="0">
                <a:solidFill>
                  <a:srgbClr val="FF0000"/>
                </a:solidFill>
                <a:latin typeface="Arial" panose="020B0604020202020204" pitchFamily="34" charset="0"/>
                <a:cs typeface="Arial" panose="020B0604020202020204" pitchFamily="34" charset="0"/>
              </a:rPr>
            </a:br>
            <a:endParaRPr lang="vi-VN" sz="2400" b="1" dirty="0">
              <a:solidFill>
                <a:srgbClr val="FF0000"/>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34</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184316551"/>
              </p:ext>
            </p:extLst>
          </p:nvPr>
        </p:nvGraphicFramePr>
        <p:xfrm>
          <a:off x="27706" y="1219200"/>
          <a:ext cx="4578928" cy="4986779"/>
        </p:xfrm>
        <a:graphic>
          <a:graphicData uri="http://schemas.openxmlformats.org/drawingml/2006/table">
            <a:tbl>
              <a:tblPr firstRow="1" bandRow="1">
                <a:tableStyleId>{F2DE63D5-997A-4646-A377-4702673A728D}</a:tableStyleId>
              </a:tblPr>
              <a:tblGrid>
                <a:gridCol w="1510215">
                  <a:extLst>
                    <a:ext uri="{9D8B030D-6E8A-4147-A177-3AD203B41FA5}">
                      <a16:colId xmlns:a16="http://schemas.microsoft.com/office/drawing/2014/main" val="20000"/>
                    </a:ext>
                  </a:extLst>
                </a:gridCol>
                <a:gridCol w="158191">
                  <a:extLst>
                    <a:ext uri="{9D8B030D-6E8A-4147-A177-3AD203B41FA5}">
                      <a16:colId xmlns:a16="http://schemas.microsoft.com/office/drawing/2014/main" val="1357796412"/>
                    </a:ext>
                  </a:extLst>
                </a:gridCol>
                <a:gridCol w="1051022">
                  <a:extLst>
                    <a:ext uri="{9D8B030D-6E8A-4147-A177-3AD203B41FA5}">
                      <a16:colId xmlns:a16="http://schemas.microsoft.com/office/drawing/2014/main" val="3287111339"/>
                    </a:ext>
                  </a:extLst>
                </a:gridCol>
                <a:gridCol w="161696">
                  <a:extLst>
                    <a:ext uri="{9D8B030D-6E8A-4147-A177-3AD203B41FA5}">
                      <a16:colId xmlns:a16="http://schemas.microsoft.com/office/drawing/2014/main" val="20002"/>
                    </a:ext>
                  </a:extLst>
                </a:gridCol>
                <a:gridCol w="1697804">
                  <a:extLst>
                    <a:ext uri="{9D8B030D-6E8A-4147-A177-3AD203B41FA5}">
                      <a16:colId xmlns:a16="http://schemas.microsoft.com/office/drawing/2014/main" val="1271466718"/>
                    </a:ext>
                  </a:extLst>
                </a:gridCol>
              </a:tblGrid>
              <a:tr h="585743">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Chỉ</a:t>
                      </a:r>
                      <a:r>
                        <a:rPr lang="en-US" sz="1800" baseline="0" dirty="0" smtClean="0">
                          <a:solidFill>
                            <a:srgbClr val="FFFF00"/>
                          </a:solidFill>
                          <a:effectLst/>
                          <a:latin typeface="Arial" panose="020B0604020202020204" pitchFamily="34" charset="0"/>
                          <a:cs typeface="Arial" panose="020B0604020202020204" pitchFamily="34" charset="0"/>
                        </a:rPr>
                        <a:t> </a:t>
                      </a:r>
                      <a:r>
                        <a:rPr lang="en-US" sz="1800" dirty="0" smtClean="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3">
                  <a:txBody>
                    <a:bodyPr/>
                    <a:lstStyle/>
                    <a:p>
                      <a:pPr marL="0" marR="0" indent="0" algn="ctr">
                        <a:lnSpc>
                          <a:spcPct val="100000"/>
                        </a:lnSpc>
                        <a:spcBef>
                          <a:spcPts val="0"/>
                        </a:spcBef>
                        <a:spcAft>
                          <a:spcPts val="0"/>
                        </a:spcAft>
                        <a:tabLst>
                          <a:tab pos="287020" algn="l"/>
                        </a:tabLst>
                      </a:pPr>
                      <a:r>
                        <a:rPr lang="en-US" sz="1800" dirty="0">
                          <a:solidFill>
                            <a:srgbClr val="FFFF00"/>
                          </a:solidFill>
                          <a:effectLst/>
                          <a:latin typeface="Arial" panose="020B0604020202020204" pitchFamily="34" charset="0"/>
                          <a:cs typeface="Arial" panose="020B0604020202020204" pitchFamily="34" charset="0"/>
                        </a:rPr>
                        <a:t>Kết </a:t>
                      </a:r>
                      <a:r>
                        <a:rPr lang="en-US" sz="1800" dirty="0" smtClean="0">
                          <a:solidFill>
                            <a:srgbClr val="FFFF00"/>
                          </a:solidFill>
                          <a:effectLst/>
                          <a:latin typeface="Arial" panose="020B0604020202020204" pitchFamily="34" charset="0"/>
                          <a:cs typeface="Arial" panose="020B0604020202020204" pitchFamily="34" charset="0"/>
                        </a:rPr>
                        <a:t>quả</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pPr marL="0" marR="0" indent="0" algn="ctr">
                        <a:lnSpc>
                          <a:spcPct val="100000"/>
                        </a:lnSpc>
                        <a:spcBef>
                          <a:spcPts val="0"/>
                        </a:spcBef>
                        <a:spcAft>
                          <a:spcPts val="0"/>
                        </a:spcAft>
                      </a:pP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GT </a:t>
                      </a:r>
                      <a:r>
                        <a:rPr lang="en-US" sz="1800" dirty="0">
                          <a:solidFill>
                            <a:srgbClr val="FFFF00"/>
                          </a:solidFill>
                          <a:effectLst/>
                          <a:latin typeface="Arial" panose="020B0604020202020204" pitchFamily="34" charset="0"/>
                          <a:cs typeface="Arial" panose="020B0604020202020204" pitchFamily="34" charset="0"/>
                        </a:rPr>
                        <a:t>bình 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0"/>
                  </a:ext>
                </a:extLst>
              </a:tr>
              <a:tr h="395594">
                <a:tc gridSpan="5">
                  <a:txBody>
                    <a:bodyPr/>
                    <a:lstStyle/>
                    <a:p>
                      <a:pPr marL="0" marR="0" indent="0" algn="ctr">
                        <a:lnSpc>
                          <a:spcPct val="150000"/>
                        </a:lnSpc>
                        <a:spcBef>
                          <a:spcPts val="0"/>
                        </a:spcBef>
                        <a:spcAft>
                          <a:spcPts val="0"/>
                        </a:spcAft>
                      </a:pPr>
                      <a:endParaRPr lang="en-US" sz="1800" b="1"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endParaRPr lang="vi-VN"/>
                    </a:p>
                  </a:txBody>
                  <a:tcPr/>
                </a:tc>
                <a:tc hMerge="1">
                  <a:txBody>
                    <a:bodyPr/>
                    <a:lstStyle/>
                    <a:p>
                      <a:endParaRPr lang="en-US"/>
                    </a:p>
                  </a:txBody>
                  <a:tcPr/>
                </a:tc>
                <a:tc hMerge="1">
                  <a:txBody>
                    <a:bodyPr/>
                    <a:lstStyle/>
                    <a:p>
                      <a:endParaRPr lang="vi-VN"/>
                    </a:p>
                  </a:txBody>
                  <a:tcPr/>
                </a:tc>
                <a:extLst>
                  <a:ext uri="{0D108BD9-81ED-4DB2-BD59-A6C34878D82A}">
                    <a16:rowId xmlns:a16="http://schemas.microsoft.com/office/drawing/2014/main" val="10001"/>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RBC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2,25</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smtClean="0">
                          <a:solidFill>
                            <a:srgbClr val="0000CC"/>
                          </a:solidFill>
                          <a:effectLst/>
                          <a:latin typeface="Arial" panose="020B0604020202020204" pitchFamily="34" charset="0"/>
                          <a:cs typeface="Arial" panose="020B0604020202020204" pitchFamily="34" charset="0"/>
                        </a:rPr>
                        <a:t>4,2 – 5,4</a:t>
                      </a:r>
                      <a:r>
                        <a:rPr lang="vi-VN" sz="1800" b="0" dirty="0" smtClean="0">
                          <a:solidFill>
                            <a:srgbClr val="0000CC"/>
                          </a:solidFill>
                          <a:effectLst/>
                          <a:latin typeface="Arial" panose="020B0604020202020204" pitchFamily="34" charset="0"/>
                          <a:cs typeface="Arial" panose="020B0604020202020204" pitchFamily="34" charset="0"/>
                        </a:rPr>
                        <a:t> G/L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2"/>
                  </a:ext>
                </a:extLst>
              </a:tr>
              <a:tr h="439308">
                <a:tc gridSpan="2">
                  <a:txBody>
                    <a:bodyPr/>
                    <a:lstStyle/>
                    <a:p>
                      <a:pPr marL="0" marR="0" indent="360045" algn="l">
                        <a:lnSpc>
                          <a:spcPct val="150000"/>
                        </a:lnSpc>
                        <a:spcBef>
                          <a:spcPts val="0"/>
                        </a:spcBef>
                        <a:spcAft>
                          <a:spcPts val="0"/>
                        </a:spcAft>
                      </a:pPr>
                      <a:r>
                        <a:rPr lang="en-US" sz="1800" b="1" dirty="0" err="1" smtClean="0">
                          <a:solidFill>
                            <a:srgbClr val="0000CC"/>
                          </a:solidFill>
                          <a:effectLst/>
                          <a:latin typeface="Arial" panose="020B0604020202020204" pitchFamily="34" charset="0"/>
                          <a:cs typeface="Arial" panose="020B0604020202020204" pitchFamily="34" charset="0"/>
                        </a:rPr>
                        <a:t>Hb</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6,7</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12 </a:t>
                      </a:r>
                      <a:r>
                        <a:rPr lang="en-US" sz="1800" b="0" dirty="0" smtClean="0">
                          <a:solidFill>
                            <a:srgbClr val="0000CC"/>
                          </a:solidFill>
                          <a:effectLst/>
                          <a:latin typeface="Arial" panose="020B0604020202020204" pitchFamily="34" charset="0"/>
                          <a:cs typeface="Arial" panose="020B0604020202020204" pitchFamily="34" charset="0"/>
                        </a:rPr>
                        <a:t>– 16</a:t>
                      </a:r>
                      <a:r>
                        <a:rPr lang="vi-VN" sz="1800" b="0" dirty="0" smtClean="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3"/>
                  </a:ext>
                </a:extLst>
              </a:tr>
              <a:tr h="439308">
                <a:tc gridSpan="2">
                  <a:txBody>
                    <a:bodyPr/>
                    <a:lstStyle/>
                    <a:p>
                      <a:pPr marL="0" marR="0" indent="360045" algn="l">
                        <a:lnSpc>
                          <a:spcPct val="150000"/>
                        </a:lnSpc>
                        <a:spcBef>
                          <a:spcPts val="0"/>
                        </a:spcBef>
                        <a:spcAft>
                          <a:spcPts val="0"/>
                        </a:spcAft>
                      </a:pPr>
                      <a:r>
                        <a:rPr lang="en-US" sz="1800" b="1" dirty="0" err="1" smtClean="0">
                          <a:solidFill>
                            <a:srgbClr val="0000CC"/>
                          </a:solidFill>
                          <a:effectLst/>
                          <a:latin typeface="Arial" panose="020B0604020202020204" pitchFamily="34" charset="0"/>
                          <a:cs typeface="Arial" panose="020B0604020202020204" pitchFamily="34" charset="0"/>
                        </a:rPr>
                        <a:t>Hct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21,3</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37 </a:t>
                      </a:r>
                      <a:r>
                        <a:rPr lang="en-US" sz="1800" b="0" dirty="0" smtClean="0">
                          <a:solidFill>
                            <a:srgbClr val="0000CC"/>
                          </a:solidFill>
                          <a:effectLst/>
                          <a:latin typeface="Arial" panose="020B0604020202020204" pitchFamily="34" charset="0"/>
                          <a:cs typeface="Arial" panose="020B0604020202020204" pitchFamily="34" charset="0"/>
                        </a:rPr>
                        <a:t>– 52</a:t>
                      </a:r>
                      <a:r>
                        <a:rPr lang="vi-VN" sz="1800" b="0" dirty="0" smtClean="0">
                          <a:solidFill>
                            <a:srgbClr val="0000CC"/>
                          </a:solidFill>
                          <a:effectLst/>
                          <a:latin typeface="Arial" panose="020B0604020202020204" pitchFamily="34" charset="0"/>
                          <a:cs typeface="Arial" panose="020B0604020202020204" pitchFamily="34" charset="0"/>
                        </a:rPr>
                        <a:t> %</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4"/>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MCV</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90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80 </a:t>
                      </a:r>
                      <a:r>
                        <a:rPr lang="en-US" sz="1800" b="0" dirty="0" smtClean="0">
                          <a:solidFill>
                            <a:srgbClr val="0000CC"/>
                          </a:solidFill>
                          <a:effectLst/>
                          <a:latin typeface="Arial" panose="020B0604020202020204" pitchFamily="34" charset="0"/>
                          <a:cs typeface="Arial" panose="020B0604020202020204" pitchFamily="34" charset="0"/>
                        </a:rPr>
                        <a:t>– 99</a:t>
                      </a:r>
                      <a:r>
                        <a:rPr lang="vi-VN" sz="1800" b="0" dirty="0" smtClean="0">
                          <a:solidFill>
                            <a:srgbClr val="0000CC"/>
                          </a:solidFill>
                          <a:effectLst/>
                          <a:latin typeface="Arial" panose="020B0604020202020204" pitchFamily="34" charset="0"/>
                          <a:cs typeface="Arial" panose="020B0604020202020204" pitchFamily="34" charset="0"/>
                        </a:rPr>
                        <a:t> fL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5"/>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27 </a:t>
                      </a:r>
                      <a:r>
                        <a:rPr lang="en-US" sz="1800" b="0" dirty="0" smtClean="0">
                          <a:solidFill>
                            <a:srgbClr val="0000CC"/>
                          </a:solidFill>
                          <a:effectLst/>
                          <a:latin typeface="Arial" panose="020B0604020202020204" pitchFamily="34" charset="0"/>
                          <a:cs typeface="Arial" panose="020B0604020202020204" pitchFamily="34" charset="0"/>
                        </a:rPr>
                        <a:t>– 31</a:t>
                      </a:r>
                      <a:r>
                        <a:rPr lang="vi-VN" sz="1800" b="0" dirty="0" smtClean="0">
                          <a:solidFill>
                            <a:srgbClr val="0000CC"/>
                          </a:solidFill>
                          <a:effectLst/>
                          <a:latin typeface="Arial" panose="020B0604020202020204" pitchFamily="34" charset="0"/>
                          <a:cs typeface="Arial" panose="020B0604020202020204" pitchFamily="34" charset="0"/>
                        </a:rPr>
                        <a:t> pg</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6"/>
                  </a:ext>
                </a:extLst>
              </a:tr>
              <a:tr h="439308">
                <a:tc gridSpan="2">
                  <a:txBody>
                    <a:bodyPr/>
                    <a:lstStyle/>
                    <a:p>
                      <a:pPr marL="0" marR="0" indent="360045" algn="l">
                        <a:lnSpc>
                          <a:spcPct val="150000"/>
                        </a:lnSpc>
                        <a:spcBef>
                          <a:spcPts val="0"/>
                        </a:spcBef>
                        <a:spcAft>
                          <a:spcPts val="0"/>
                        </a:spcAft>
                      </a:pPr>
                      <a:r>
                        <a:rPr lang="en-US" sz="1800" b="1" dirty="0" smtClean="0">
                          <a:solidFill>
                            <a:srgbClr val="0000CC"/>
                          </a:solidFill>
                          <a:effectLst/>
                          <a:latin typeface="Arial" panose="020B0604020202020204" pitchFamily="34" charset="0"/>
                          <a:cs typeface="Arial" panose="020B0604020202020204" pitchFamily="34" charset="0"/>
                        </a:rPr>
                        <a:t>MCHC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34</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32 </a:t>
                      </a:r>
                      <a:r>
                        <a:rPr lang="en-US" sz="1800" b="0" dirty="0" smtClean="0">
                          <a:solidFill>
                            <a:srgbClr val="0000CC"/>
                          </a:solidFill>
                          <a:effectLst/>
                          <a:latin typeface="Arial" panose="020B0604020202020204" pitchFamily="34" charset="0"/>
                          <a:cs typeface="Arial" panose="020B0604020202020204" pitchFamily="34" charset="0"/>
                        </a:rPr>
                        <a:t>– 36</a:t>
                      </a:r>
                      <a:r>
                        <a:rPr lang="vi-VN" sz="1800" b="0" dirty="0" smtClean="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7"/>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PLT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vi-VN" sz="1800" b="1" dirty="0" smtClean="0">
                          <a:solidFill>
                            <a:srgbClr val="0000CC"/>
                          </a:solidFill>
                          <a:effectLst/>
                          <a:latin typeface="Arial" panose="020B0604020202020204" pitchFamily="34" charset="0"/>
                          <a:ea typeface="+mn-ea"/>
                          <a:cs typeface="Arial" panose="020B0604020202020204" pitchFamily="34" charset="0"/>
                        </a:rPr>
                        <a:t>16</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150 </a:t>
                      </a:r>
                      <a:r>
                        <a:rPr lang="en-US" sz="1800" dirty="0" smtClean="0">
                          <a:solidFill>
                            <a:srgbClr val="0000CC"/>
                          </a:solidFill>
                          <a:effectLst/>
                          <a:latin typeface="Arial" panose="020B0604020202020204" pitchFamily="34" charset="0"/>
                          <a:cs typeface="Arial" panose="020B0604020202020204" pitchFamily="34" charset="0"/>
                        </a:rPr>
                        <a:t>– 400</a:t>
                      </a:r>
                      <a:r>
                        <a:rPr lang="vi-VN" sz="1800" dirty="0" smtClean="0">
                          <a:solidFill>
                            <a:srgbClr val="0000CC"/>
                          </a:solidFill>
                          <a:effectLst/>
                          <a:latin typeface="Arial" panose="020B0604020202020204" pitchFamily="34" charset="0"/>
                          <a:cs typeface="Arial" panose="020B0604020202020204" pitchFamily="34" charset="0"/>
                        </a:rPr>
                        <a:t>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8"/>
                  </a:ext>
                </a:extLst>
              </a:tr>
              <a:tr h="439308">
                <a:tc gridSpan="2">
                  <a:txBody>
                    <a:bodyPr/>
                    <a:lstStyle/>
                    <a:p>
                      <a:pPr marL="0" marR="0" indent="360045" algn="l">
                        <a:lnSpc>
                          <a:spcPct val="150000"/>
                        </a:lnSpc>
                        <a:spcBef>
                          <a:spcPts val="0"/>
                        </a:spcBef>
                        <a:spcAft>
                          <a:spcPts val="0"/>
                        </a:spcAft>
                      </a:pPr>
                      <a:r>
                        <a:rPr lang="vi-VN" sz="18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HC</a:t>
                      </a:r>
                      <a:r>
                        <a:rPr lang="vi-VN" sz="1800" b="1" baseline="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lưới</a:t>
                      </a:r>
                    </a:p>
                    <a:p>
                      <a:pPr marL="0" marR="0" indent="360045" algn="l">
                        <a:lnSpc>
                          <a:spcPct val="150000"/>
                        </a:lnSpc>
                        <a:spcBef>
                          <a:spcPts val="0"/>
                        </a:spcBef>
                        <a:spcAft>
                          <a:spcPts val="0"/>
                        </a:spcAft>
                      </a:pP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1</a:t>
                      </a:r>
                      <a:r>
                        <a:rPr lang="en-US"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a:t>
                      </a:r>
                      <a:endParaRPr lang="vi-VN"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22.5 </a:t>
                      </a:r>
                      <a:endParaRPr lang="en-US"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vi-VN" sz="180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0,5 – 2 %</a:t>
                      </a:r>
                    </a:p>
                    <a:p>
                      <a:pPr marL="0" marR="0" indent="0" algn="ctr">
                        <a:lnSpc>
                          <a:spcPct val="150000"/>
                        </a:lnSpc>
                        <a:spcBef>
                          <a:spcPts val="0"/>
                        </a:spcBef>
                        <a:spcAft>
                          <a:spcPts val="0"/>
                        </a:spcAft>
                      </a:pPr>
                      <a:r>
                        <a:rPr lang="vi-VN" sz="180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25</a:t>
                      </a:r>
                      <a:r>
                        <a:rPr lang="vi-VN" sz="1800" baseline="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 75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3069258781"/>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558063890"/>
              </p:ext>
            </p:extLst>
          </p:nvPr>
        </p:nvGraphicFramePr>
        <p:xfrm>
          <a:off x="4606634" y="763375"/>
          <a:ext cx="4537366" cy="5958100"/>
        </p:xfrm>
        <a:graphic>
          <a:graphicData uri="http://schemas.openxmlformats.org/drawingml/2006/table">
            <a:tbl>
              <a:tblPr firstRow="1" bandRow="1">
                <a:tableStyleId>{F2DE63D5-997A-4646-A377-4702673A728D}</a:tableStyleId>
              </a:tblPr>
              <a:tblGrid>
                <a:gridCol w="1737721">
                  <a:extLst>
                    <a:ext uri="{9D8B030D-6E8A-4147-A177-3AD203B41FA5}">
                      <a16:colId xmlns:a16="http://schemas.microsoft.com/office/drawing/2014/main" val="20000"/>
                    </a:ext>
                  </a:extLst>
                </a:gridCol>
                <a:gridCol w="1207990">
                  <a:extLst>
                    <a:ext uri="{9D8B030D-6E8A-4147-A177-3AD203B41FA5}">
                      <a16:colId xmlns:a16="http://schemas.microsoft.com/office/drawing/2014/main" val="20001"/>
                    </a:ext>
                  </a:extLst>
                </a:gridCol>
                <a:gridCol w="1591655">
                  <a:extLst>
                    <a:ext uri="{9D8B030D-6E8A-4147-A177-3AD203B41FA5}">
                      <a16:colId xmlns:a16="http://schemas.microsoft.com/office/drawing/2014/main" val="20002"/>
                    </a:ext>
                  </a:extLst>
                </a:gridCol>
              </a:tblGrid>
              <a:tr h="880865">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Chỉ </a:t>
                      </a:r>
                      <a:r>
                        <a:rPr lang="en-US" sz="1800" dirty="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tabLst>
                          <a:tab pos="287020" algn="l"/>
                        </a:tabLst>
                      </a:pPr>
                      <a:r>
                        <a:rPr lang="en-US" sz="1800" dirty="0" err="1">
                          <a:solidFill>
                            <a:srgbClr val="FFFF00"/>
                          </a:solidFill>
                          <a:effectLst/>
                          <a:latin typeface="Arial" panose="020B0604020202020204" pitchFamily="34" charset="0"/>
                          <a:cs typeface="Arial" panose="020B0604020202020204" pitchFamily="34" charset="0"/>
                        </a:rPr>
                        <a:t>Kết</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quả</a:t>
                      </a:r>
                      <a:r>
                        <a:rPr lang="en-US" sz="1800" dirty="0">
                          <a:solidFill>
                            <a:srgbClr val="FFFF00"/>
                          </a:solidFill>
                          <a:effectLst/>
                          <a:latin typeface="Arial" panose="020B0604020202020204" pitchFamily="34" charset="0"/>
                          <a:cs typeface="Arial" panose="020B0604020202020204" pitchFamily="34" charset="0"/>
                        </a:rPr>
                        <a:t> BN</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err="1">
                          <a:solidFill>
                            <a:srgbClr val="FFFF00"/>
                          </a:solidFill>
                          <a:effectLst/>
                          <a:latin typeface="Arial" panose="020B0604020202020204" pitchFamily="34" charset="0"/>
                          <a:cs typeface="Arial" panose="020B0604020202020204" pitchFamily="34" charset="0"/>
                        </a:rPr>
                        <a:t>Giá</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trị</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bình</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0"/>
                  </a:ext>
                </a:extLst>
              </a:tr>
              <a:tr h="642315">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WBC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5,2 – 10,0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1"/>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%NEUT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40 </a:t>
                      </a:r>
                      <a:r>
                        <a:rPr lang="en-US" sz="1800" dirty="0" smtClean="0">
                          <a:solidFill>
                            <a:srgbClr val="0000CC"/>
                          </a:solidFill>
                          <a:effectLst/>
                          <a:latin typeface="Arial" panose="020B0604020202020204" pitchFamily="34" charset="0"/>
                          <a:cs typeface="Arial" panose="020B0604020202020204" pitchFamily="34" charset="0"/>
                        </a:rPr>
                        <a:t>– 74 %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2"/>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%LYMPH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60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19 </a:t>
                      </a:r>
                      <a:r>
                        <a:rPr lang="en-US" sz="1800" dirty="0" smtClean="0">
                          <a:solidFill>
                            <a:srgbClr val="0000CC"/>
                          </a:solidFill>
                          <a:effectLst/>
                          <a:latin typeface="Arial" panose="020B0604020202020204" pitchFamily="34" charset="0"/>
                          <a:cs typeface="Arial" panose="020B0604020202020204" pitchFamily="34" charset="0"/>
                        </a:rPr>
                        <a:t>– 48 %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3"/>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%MONO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5,4</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3,4 – 9 %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4"/>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%ESO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3,3</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7 %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5"/>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%BASO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1,3</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1,5 %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6"/>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#NEUT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0.9</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1,7 – 7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7"/>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#LYMPH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1,8</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1,0 – 4,0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8"/>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#MONO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0,16</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0,1 – 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9"/>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#ESO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0,</a:t>
                      </a:r>
                      <a:r>
                        <a:rPr lang="en-US" sz="1800" b="1" baseline="0" dirty="0" smtClean="0">
                          <a:solidFill>
                            <a:srgbClr val="0000CC"/>
                          </a:solidFill>
                          <a:effectLst/>
                          <a:latin typeface="Arial" panose="020B0604020202020204" pitchFamily="34" charset="0"/>
                          <a:ea typeface="+mn-ea"/>
                          <a:cs typeface="Arial" panose="020B0604020202020204" pitchFamily="34" charset="0"/>
                        </a:rPr>
                        <a:t>1</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0,5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10"/>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#BASO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0,04</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0,1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50716452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838200"/>
            <a:ext cx="8610600" cy="4351338"/>
          </a:xfrm>
        </p:spPr>
        <p:txBody>
          <a:bodyPr>
            <a:normAutofit/>
          </a:bodyPr>
          <a:lstStyle/>
          <a:p>
            <a:pPr marL="0" indent="0">
              <a:buNone/>
            </a:pPr>
            <a:r>
              <a:rPr lang="vi-VN" sz="2400" b="1" u="sng" dirty="0" smtClean="0">
                <a:solidFill>
                  <a:srgbClr val="0000CC"/>
                </a:solidFill>
              </a:rPr>
              <a:t>CÂU HỎI 10</a:t>
            </a:r>
            <a:r>
              <a:rPr lang="vi-VN" sz="2400" b="1" dirty="0" smtClean="0">
                <a:solidFill>
                  <a:srgbClr val="0000CC"/>
                </a:solidFill>
              </a:rPr>
              <a:t>: </a:t>
            </a:r>
          </a:p>
          <a:p>
            <a:pPr marL="0" indent="0">
              <a:buNone/>
            </a:pPr>
            <a:r>
              <a:rPr lang="vi-VN" sz="2400" b="1" dirty="0" smtClean="0">
                <a:solidFill>
                  <a:srgbClr val="FF0066"/>
                </a:solidFill>
              </a:rPr>
              <a:t>Phân tích kết quả Tổng phân tích tế bào máu và cho biết chẩn đoán phù hợp nhất với người bệnh này là gì?</a:t>
            </a:r>
            <a:endParaRPr lang="vi-VN" sz="2400" b="1" dirty="0">
              <a:solidFill>
                <a:srgbClr val="FF0066"/>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35</a:t>
            </a:fld>
            <a:endParaRPr lang="en-US"/>
          </a:p>
        </p:txBody>
      </p:sp>
    </p:spTree>
    <p:extLst>
      <p:ext uri="{BB962C8B-B14F-4D97-AF65-F5344CB8AC3E}">
        <p14:creationId xmlns:p14="http://schemas.microsoft.com/office/powerpoint/2010/main" val="11550801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79" y="100598"/>
            <a:ext cx="7886700" cy="1325563"/>
          </a:xfrm>
        </p:spPr>
        <p:txBody>
          <a:bodyPr>
            <a:normAutofit/>
          </a:bodyPr>
          <a:lstStyle/>
          <a:p>
            <a:r>
              <a:rPr lang="vi-VN" sz="2400" b="1" u="sng" dirty="0" smtClean="0">
                <a:solidFill>
                  <a:srgbClr val="FF0000"/>
                </a:solidFill>
                <a:latin typeface="Arial" panose="020B0604020202020204" pitchFamily="34" charset="0"/>
                <a:cs typeface="Arial" panose="020B0604020202020204" pitchFamily="34" charset="0"/>
              </a:rPr>
              <a:t>1. Tổng </a:t>
            </a:r>
            <a:r>
              <a:rPr lang="vi-VN" sz="2400" b="1" u="sng" dirty="0">
                <a:solidFill>
                  <a:srgbClr val="FF0000"/>
                </a:solidFill>
                <a:latin typeface="Arial" panose="020B0604020202020204" pitchFamily="34" charset="0"/>
                <a:cs typeface="Arial" panose="020B0604020202020204" pitchFamily="34" charset="0"/>
              </a:rPr>
              <a:t>phân tích tế bào máu</a:t>
            </a:r>
            <a:r>
              <a:rPr lang="vi-VN" sz="2400" b="1" dirty="0">
                <a:solidFill>
                  <a:srgbClr val="FF0000"/>
                </a:solidFill>
                <a:latin typeface="Arial" panose="020B0604020202020204" pitchFamily="34" charset="0"/>
                <a:cs typeface="Arial" panose="020B0604020202020204" pitchFamily="34" charset="0"/>
              </a:rPr>
              <a:t> </a:t>
            </a:r>
            <a:r>
              <a:rPr lang="vi-VN" sz="2400" b="1" u="sng" dirty="0">
                <a:solidFill>
                  <a:srgbClr val="FF0000"/>
                </a:solidFill>
                <a:latin typeface="Arial" panose="020B0604020202020204" pitchFamily="34" charset="0"/>
                <a:cs typeface="Arial" panose="020B0604020202020204" pitchFamily="34" charset="0"/>
              </a:rPr>
              <a:t/>
            </a:r>
            <a:br>
              <a:rPr lang="vi-VN" sz="2400" b="1" u="sng" dirty="0">
                <a:solidFill>
                  <a:srgbClr val="FF0000"/>
                </a:solidFill>
                <a:latin typeface="Arial" panose="020B0604020202020204" pitchFamily="34" charset="0"/>
                <a:cs typeface="Arial" panose="020B0604020202020204" pitchFamily="34" charset="0"/>
              </a:rPr>
            </a:br>
            <a:endParaRPr lang="vi-VN" sz="2400" b="1" u="sng" dirty="0">
              <a:solidFill>
                <a:srgbClr val="FF0000"/>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36</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3883636427"/>
              </p:ext>
            </p:extLst>
          </p:nvPr>
        </p:nvGraphicFramePr>
        <p:xfrm>
          <a:off x="27706" y="1219200"/>
          <a:ext cx="4578928" cy="5112023"/>
        </p:xfrm>
        <a:graphic>
          <a:graphicData uri="http://schemas.openxmlformats.org/drawingml/2006/table">
            <a:tbl>
              <a:tblPr firstRow="1" bandRow="1">
                <a:tableStyleId>{F2DE63D5-997A-4646-A377-4702673A728D}</a:tableStyleId>
              </a:tblPr>
              <a:tblGrid>
                <a:gridCol w="1510215">
                  <a:extLst>
                    <a:ext uri="{9D8B030D-6E8A-4147-A177-3AD203B41FA5}">
                      <a16:colId xmlns:a16="http://schemas.microsoft.com/office/drawing/2014/main" val="20000"/>
                    </a:ext>
                  </a:extLst>
                </a:gridCol>
                <a:gridCol w="158191">
                  <a:extLst>
                    <a:ext uri="{9D8B030D-6E8A-4147-A177-3AD203B41FA5}">
                      <a16:colId xmlns:a16="http://schemas.microsoft.com/office/drawing/2014/main" val="1357796412"/>
                    </a:ext>
                  </a:extLst>
                </a:gridCol>
                <a:gridCol w="1051022">
                  <a:extLst>
                    <a:ext uri="{9D8B030D-6E8A-4147-A177-3AD203B41FA5}">
                      <a16:colId xmlns:a16="http://schemas.microsoft.com/office/drawing/2014/main" val="3287111339"/>
                    </a:ext>
                  </a:extLst>
                </a:gridCol>
                <a:gridCol w="161696">
                  <a:extLst>
                    <a:ext uri="{9D8B030D-6E8A-4147-A177-3AD203B41FA5}">
                      <a16:colId xmlns:a16="http://schemas.microsoft.com/office/drawing/2014/main" val="20002"/>
                    </a:ext>
                  </a:extLst>
                </a:gridCol>
                <a:gridCol w="1697804">
                  <a:extLst>
                    <a:ext uri="{9D8B030D-6E8A-4147-A177-3AD203B41FA5}">
                      <a16:colId xmlns:a16="http://schemas.microsoft.com/office/drawing/2014/main" val="1271466718"/>
                    </a:ext>
                  </a:extLst>
                </a:gridCol>
              </a:tblGrid>
              <a:tr h="585743">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Chỉ</a:t>
                      </a:r>
                      <a:r>
                        <a:rPr lang="en-US" sz="1800" baseline="0" dirty="0" smtClean="0">
                          <a:solidFill>
                            <a:srgbClr val="FFFF00"/>
                          </a:solidFill>
                          <a:effectLst/>
                          <a:latin typeface="Arial" panose="020B0604020202020204" pitchFamily="34" charset="0"/>
                          <a:cs typeface="Arial" panose="020B0604020202020204" pitchFamily="34" charset="0"/>
                        </a:rPr>
                        <a:t> </a:t>
                      </a:r>
                      <a:r>
                        <a:rPr lang="en-US" sz="1800" dirty="0" smtClean="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3">
                  <a:txBody>
                    <a:bodyPr/>
                    <a:lstStyle/>
                    <a:p>
                      <a:pPr marL="0" marR="0" indent="0" algn="ctr">
                        <a:lnSpc>
                          <a:spcPct val="100000"/>
                        </a:lnSpc>
                        <a:spcBef>
                          <a:spcPts val="0"/>
                        </a:spcBef>
                        <a:spcAft>
                          <a:spcPts val="0"/>
                        </a:spcAft>
                        <a:tabLst>
                          <a:tab pos="287020" algn="l"/>
                        </a:tabLst>
                      </a:pPr>
                      <a:r>
                        <a:rPr lang="en-US" sz="1800" dirty="0">
                          <a:solidFill>
                            <a:srgbClr val="FFFF00"/>
                          </a:solidFill>
                          <a:effectLst/>
                          <a:latin typeface="Arial" panose="020B0604020202020204" pitchFamily="34" charset="0"/>
                          <a:cs typeface="Arial" panose="020B0604020202020204" pitchFamily="34" charset="0"/>
                        </a:rPr>
                        <a:t>Kết </a:t>
                      </a:r>
                      <a:r>
                        <a:rPr lang="en-US" sz="1800" dirty="0" smtClean="0">
                          <a:solidFill>
                            <a:srgbClr val="FFFF00"/>
                          </a:solidFill>
                          <a:effectLst/>
                          <a:latin typeface="Arial" panose="020B0604020202020204" pitchFamily="34" charset="0"/>
                          <a:cs typeface="Arial" panose="020B0604020202020204" pitchFamily="34" charset="0"/>
                        </a:rPr>
                        <a:t>quả</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pPr marL="0" marR="0" indent="0" algn="ctr">
                        <a:lnSpc>
                          <a:spcPct val="100000"/>
                        </a:lnSpc>
                        <a:spcBef>
                          <a:spcPts val="0"/>
                        </a:spcBef>
                        <a:spcAft>
                          <a:spcPts val="0"/>
                        </a:spcAft>
                      </a:pP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GT </a:t>
                      </a:r>
                      <a:r>
                        <a:rPr lang="en-US" sz="1800" dirty="0">
                          <a:solidFill>
                            <a:srgbClr val="FFFF00"/>
                          </a:solidFill>
                          <a:effectLst/>
                          <a:latin typeface="Arial" panose="020B0604020202020204" pitchFamily="34" charset="0"/>
                          <a:cs typeface="Arial" panose="020B0604020202020204" pitchFamily="34" charset="0"/>
                        </a:rPr>
                        <a:t>bình 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0"/>
                  </a:ext>
                </a:extLst>
              </a:tr>
              <a:tr h="395594">
                <a:tc gridSpan="5">
                  <a:txBody>
                    <a:bodyPr/>
                    <a:lstStyle/>
                    <a:p>
                      <a:pPr marL="0" marR="0" indent="0" algn="ctr">
                        <a:lnSpc>
                          <a:spcPct val="150000"/>
                        </a:lnSpc>
                        <a:spcBef>
                          <a:spcPts val="0"/>
                        </a:spcBef>
                        <a:spcAft>
                          <a:spcPts val="0"/>
                        </a:spcAft>
                      </a:pPr>
                      <a:endParaRPr lang="en-US" sz="1800" b="1"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endParaRPr lang="vi-VN"/>
                    </a:p>
                  </a:txBody>
                  <a:tcPr/>
                </a:tc>
                <a:tc hMerge="1">
                  <a:txBody>
                    <a:bodyPr/>
                    <a:lstStyle/>
                    <a:p>
                      <a:endParaRPr lang="en-US"/>
                    </a:p>
                  </a:txBody>
                  <a:tcPr/>
                </a:tc>
                <a:tc hMerge="1">
                  <a:txBody>
                    <a:bodyPr/>
                    <a:lstStyle/>
                    <a:p>
                      <a:endParaRPr lang="vi-VN"/>
                    </a:p>
                  </a:txBody>
                  <a:tcPr/>
                </a:tc>
                <a:extLst>
                  <a:ext uri="{0D108BD9-81ED-4DB2-BD59-A6C34878D82A}">
                    <a16:rowId xmlns:a16="http://schemas.microsoft.com/office/drawing/2014/main" val="10001"/>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RBC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cs typeface="Arial" panose="020B0604020202020204" pitchFamily="34" charset="0"/>
                        </a:rPr>
                        <a:t>2,25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smtClean="0">
                          <a:solidFill>
                            <a:srgbClr val="0000CC"/>
                          </a:solidFill>
                          <a:effectLst/>
                          <a:latin typeface="Arial" panose="020B0604020202020204" pitchFamily="34" charset="0"/>
                          <a:cs typeface="Arial" panose="020B0604020202020204" pitchFamily="34" charset="0"/>
                        </a:rPr>
                        <a:t>4,2 – 5,4</a:t>
                      </a:r>
                      <a:r>
                        <a:rPr lang="vi-VN" sz="1800" b="0" dirty="0" smtClean="0">
                          <a:solidFill>
                            <a:srgbClr val="0000CC"/>
                          </a:solidFill>
                          <a:effectLst/>
                          <a:latin typeface="Arial" panose="020B0604020202020204" pitchFamily="34" charset="0"/>
                          <a:cs typeface="Arial" panose="020B0604020202020204" pitchFamily="34" charset="0"/>
                        </a:rPr>
                        <a:t> T/L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2"/>
                  </a:ext>
                </a:extLst>
              </a:tr>
              <a:tr h="439308">
                <a:tc gridSpan="2">
                  <a:txBody>
                    <a:bodyPr/>
                    <a:lstStyle/>
                    <a:p>
                      <a:pPr marL="0" marR="0" indent="360045" algn="l">
                        <a:lnSpc>
                          <a:spcPct val="150000"/>
                        </a:lnSpc>
                        <a:spcBef>
                          <a:spcPts val="0"/>
                        </a:spcBef>
                        <a:spcAft>
                          <a:spcPts val="0"/>
                        </a:spcAft>
                      </a:pPr>
                      <a:r>
                        <a:rPr lang="en-US" sz="1800" b="1" dirty="0" err="1" smtClean="0">
                          <a:solidFill>
                            <a:srgbClr val="0000CC"/>
                          </a:solidFill>
                          <a:effectLst/>
                          <a:latin typeface="Arial" panose="020B0604020202020204" pitchFamily="34" charset="0"/>
                          <a:cs typeface="Arial" panose="020B0604020202020204" pitchFamily="34" charset="0"/>
                        </a:rPr>
                        <a:t>Hb</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cs typeface="Arial" panose="020B0604020202020204" pitchFamily="34" charset="0"/>
                        </a:rPr>
                        <a:t>6,7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12 </a:t>
                      </a:r>
                      <a:r>
                        <a:rPr lang="en-US" sz="1800" b="0" dirty="0" smtClean="0">
                          <a:solidFill>
                            <a:srgbClr val="0000CC"/>
                          </a:solidFill>
                          <a:effectLst/>
                          <a:latin typeface="Arial" panose="020B0604020202020204" pitchFamily="34" charset="0"/>
                          <a:cs typeface="Arial" panose="020B0604020202020204" pitchFamily="34" charset="0"/>
                        </a:rPr>
                        <a:t>– 16</a:t>
                      </a:r>
                      <a:r>
                        <a:rPr lang="vi-VN" sz="1800" b="0" dirty="0" smtClean="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3"/>
                  </a:ext>
                </a:extLst>
              </a:tr>
              <a:tr h="439308">
                <a:tc gridSpan="2">
                  <a:txBody>
                    <a:bodyPr/>
                    <a:lstStyle/>
                    <a:p>
                      <a:pPr marL="0" marR="0" indent="360045" algn="l">
                        <a:lnSpc>
                          <a:spcPct val="150000"/>
                        </a:lnSpc>
                        <a:spcBef>
                          <a:spcPts val="0"/>
                        </a:spcBef>
                        <a:spcAft>
                          <a:spcPts val="0"/>
                        </a:spcAft>
                      </a:pPr>
                      <a:r>
                        <a:rPr lang="en-US" sz="1800" b="1" dirty="0" err="1" smtClean="0">
                          <a:solidFill>
                            <a:srgbClr val="0000CC"/>
                          </a:solidFill>
                          <a:effectLst/>
                          <a:latin typeface="Arial" panose="020B0604020202020204" pitchFamily="34" charset="0"/>
                          <a:cs typeface="Arial" panose="020B0604020202020204" pitchFamily="34" charset="0"/>
                        </a:rPr>
                        <a:t>Hct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cs typeface="Arial" panose="020B0604020202020204" pitchFamily="34" charset="0"/>
                        </a:rPr>
                        <a:t>21,3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37 </a:t>
                      </a:r>
                      <a:r>
                        <a:rPr lang="en-US" sz="1800" b="0" dirty="0" smtClean="0">
                          <a:solidFill>
                            <a:srgbClr val="0000CC"/>
                          </a:solidFill>
                          <a:effectLst/>
                          <a:latin typeface="Arial" panose="020B0604020202020204" pitchFamily="34" charset="0"/>
                          <a:cs typeface="Arial" panose="020B0604020202020204" pitchFamily="34" charset="0"/>
                        </a:rPr>
                        <a:t>– 52</a:t>
                      </a:r>
                      <a:r>
                        <a:rPr lang="vi-VN" sz="1800" b="0" dirty="0" smtClean="0">
                          <a:solidFill>
                            <a:srgbClr val="0000CC"/>
                          </a:solidFill>
                          <a:effectLst/>
                          <a:latin typeface="Arial" panose="020B0604020202020204" pitchFamily="34" charset="0"/>
                          <a:cs typeface="Arial" panose="020B0604020202020204" pitchFamily="34" charset="0"/>
                        </a:rPr>
                        <a:t> %</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4"/>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MCV</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2000" b="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90</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80 </a:t>
                      </a:r>
                      <a:r>
                        <a:rPr lang="en-US" sz="1800" b="0" dirty="0" smtClean="0">
                          <a:solidFill>
                            <a:srgbClr val="0000CC"/>
                          </a:solidFill>
                          <a:effectLst/>
                          <a:latin typeface="Arial" panose="020B0604020202020204" pitchFamily="34" charset="0"/>
                          <a:cs typeface="Arial" panose="020B0604020202020204" pitchFamily="34" charset="0"/>
                        </a:rPr>
                        <a:t>– 99</a:t>
                      </a:r>
                      <a:r>
                        <a:rPr lang="vi-VN" sz="1800" b="0" dirty="0" smtClean="0">
                          <a:solidFill>
                            <a:srgbClr val="0000CC"/>
                          </a:solidFill>
                          <a:effectLst/>
                          <a:latin typeface="Arial" panose="020B0604020202020204" pitchFamily="34" charset="0"/>
                          <a:cs typeface="Arial" panose="020B0604020202020204" pitchFamily="34" charset="0"/>
                        </a:rPr>
                        <a:t> fL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5"/>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2000" b="0" dirty="0" smtClean="0">
                          <a:solidFill>
                            <a:srgbClr val="0000CC"/>
                          </a:solidFill>
                          <a:effectLst/>
                          <a:latin typeface="Arial" panose="020B0604020202020204" pitchFamily="34" charset="0"/>
                          <a:cs typeface="Arial" panose="020B0604020202020204" pitchFamily="34" charset="0"/>
                        </a:rPr>
                        <a:t>30</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27 </a:t>
                      </a:r>
                      <a:r>
                        <a:rPr lang="en-US" sz="1800" b="0" dirty="0" smtClean="0">
                          <a:solidFill>
                            <a:srgbClr val="0000CC"/>
                          </a:solidFill>
                          <a:effectLst/>
                          <a:latin typeface="Arial" panose="020B0604020202020204" pitchFamily="34" charset="0"/>
                          <a:cs typeface="Arial" panose="020B0604020202020204" pitchFamily="34" charset="0"/>
                        </a:rPr>
                        <a:t>– 31</a:t>
                      </a:r>
                      <a:r>
                        <a:rPr lang="vi-VN" sz="1800" b="0" dirty="0" smtClean="0">
                          <a:solidFill>
                            <a:srgbClr val="0000CC"/>
                          </a:solidFill>
                          <a:effectLst/>
                          <a:latin typeface="Arial" panose="020B0604020202020204" pitchFamily="34" charset="0"/>
                          <a:cs typeface="Arial" panose="020B0604020202020204" pitchFamily="34" charset="0"/>
                        </a:rPr>
                        <a:t> pg</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6"/>
                  </a:ext>
                </a:extLst>
              </a:tr>
              <a:tr h="439308">
                <a:tc gridSpan="2">
                  <a:txBody>
                    <a:bodyPr/>
                    <a:lstStyle/>
                    <a:p>
                      <a:pPr marL="0" marR="0" indent="360045" algn="l">
                        <a:lnSpc>
                          <a:spcPct val="150000"/>
                        </a:lnSpc>
                        <a:spcBef>
                          <a:spcPts val="0"/>
                        </a:spcBef>
                        <a:spcAft>
                          <a:spcPts val="0"/>
                        </a:spcAft>
                      </a:pPr>
                      <a:r>
                        <a:rPr lang="en-US" sz="1800" b="1" dirty="0" smtClean="0">
                          <a:solidFill>
                            <a:srgbClr val="0000CC"/>
                          </a:solidFill>
                          <a:effectLst/>
                          <a:latin typeface="Arial" panose="020B0604020202020204" pitchFamily="34" charset="0"/>
                          <a:cs typeface="Arial" panose="020B0604020202020204" pitchFamily="34" charset="0"/>
                        </a:rPr>
                        <a:t>MCHC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2000" b="0" dirty="0" smtClean="0">
                          <a:solidFill>
                            <a:srgbClr val="0000CC"/>
                          </a:solidFill>
                          <a:effectLst/>
                          <a:latin typeface="Arial" panose="020B0604020202020204" pitchFamily="34" charset="0"/>
                          <a:cs typeface="Arial" panose="020B0604020202020204" pitchFamily="34" charset="0"/>
                        </a:rPr>
                        <a:t>34</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32 </a:t>
                      </a:r>
                      <a:r>
                        <a:rPr lang="en-US" sz="1800" b="0" dirty="0" smtClean="0">
                          <a:solidFill>
                            <a:srgbClr val="0000CC"/>
                          </a:solidFill>
                          <a:effectLst/>
                          <a:latin typeface="Arial" panose="020B0604020202020204" pitchFamily="34" charset="0"/>
                          <a:cs typeface="Arial" panose="020B0604020202020204" pitchFamily="34" charset="0"/>
                        </a:rPr>
                        <a:t>– 36</a:t>
                      </a:r>
                      <a:r>
                        <a:rPr lang="vi-VN" sz="1800" b="0" dirty="0" smtClean="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7"/>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PLT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FF0000"/>
                          </a:solidFill>
                          <a:effectLst/>
                          <a:latin typeface="Arial" panose="020B0604020202020204" pitchFamily="34" charset="0"/>
                          <a:ea typeface="+mn-ea"/>
                          <a:cs typeface="Arial" panose="020B0604020202020204" pitchFamily="34" charset="0"/>
                        </a:rPr>
                        <a:t>16</a:t>
                      </a:r>
                      <a:r>
                        <a:rPr lang="en-US" sz="2000" b="1" dirty="0" smtClean="0">
                          <a:solidFill>
                            <a:srgbClr val="FF0000"/>
                          </a:solidFill>
                          <a:effectLst/>
                          <a:latin typeface="Arial" panose="020B0604020202020204" pitchFamily="34" charset="0"/>
                          <a:ea typeface="+mn-ea"/>
                          <a:cs typeface="Arial" panose="020B0604020202020204" pitchFamily="34" charset="0"/>
                        </a:rPr>
                        <a:t>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150 </a:t>
                      </a:r>
                      <a:r>
                        <a:rPr lang="en-US" sz="1800" dirty="0" smtClean="0">
                          <a:solidFill>
                            <a:srgbClr val="0000CC"/>
                          </a:solidFill>
                          <a:effectLst/>
                          <a:latin typeface="Arial" panose="020B0604020202020204" pitchFamily="34" charset="0"/>
                          <a:cs typeface="Arial" panose="020B0604020202020204" pitchFamily="34" charset="0"/>
                        </a:rPr>
                        <a:t>– 400</a:t>
                      </a:r>
                      <a:r>
                        <a:rPr lang="vi-VN" sz="1800" dirty="0" smtClean="0">
                          <a:solidFill>
                            <a:srgbClr val="0000CC"/>
                          </a:solidFill>
                          <a:effectLst/>
                          <a:latin typeface="Arial" panose="020B0604020202020204" pitchFamily="34" charset="0"/>
                          <a:cs typeface="Arial" panose="020B0604020202020204" pitchFamily="34" charset="0"/>
                        </a:rPr>
                        <a:t>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8"/>
                  </a:ext>
                </a:extLst>
              </a:tr>
              <a:tr h="439308">
                <a:tc gridSpan="2">
                  <a:txBody>
                    <a:bodyPr/>
                    <a:lstStyle/>
                    <a:p>
                      <a:pPr marL="0" marR="0" indent="360045" algn="l">
                        <a:lnSpc>
                          <a:spcPct val="150000"/>
                        </a:lnSpc>
                        <a:spcBef>
                          <a:spcPts val="0"/>
                        </a:spcBef>
                        <a:spcAft>
                          <a:spcPts val="0"/>
                        </a:spcAft>
                      </a:pPr>
                      <a:r>
                        <a:rPr lang="vi-VN" sz="18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HC</a:t>
                      </a:r>
                      <a:r>
                        <a:rPr lang="vi-VN" sz="1800" b="1" baseline="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lưới</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rPr>
                        <a:t>1</a:t>
                      </a:r>
                      <a:r>
                        <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rPr>
                        <a:t>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vi-VN"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rPr>
                        <a:t>22.5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vi-VN" sz="180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0,5 – 2 %</a:t>
                      </a:r>
                    </a:p>
                    <a:p>
                      <a:pPr marL="0" marR="0" indent="0" algn="ctr">
                        <a:lnSpc>
                          <a:spcPct val="150000"/>
                        </a:lnSpc>
                        <a:spcBef>
                          <a:spcPts val="0"/>
                        </a:spcBef>
                        <a:spcAft>
                          <a:spcPts val="0"/>
                        </a:spcAft>
                      </a:pPr>
                      <a:r>
                        <a:rPr lang="vi-VN" sz="180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25</a:t>
                      </a:r>
                      <a:r>
                        <a:rPr lang="vi-VN" sz="1800" baseline="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 75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3069258781"/>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422910465"/>
              </p:ext>
            </p:extLst>
          </p:nvPr>
        </p:nvGraphicFramePr>
        <p:xfrm>
          <a:off x="4606634" y="763375"/>
          <a:ext cx="4537366" cy="5958100"/>
        </p:xfrm>
        <a:graphic>
          <a:graphicData uri="http://schemas.openxmlformats.org/drawingml/2006/table">
            <a:tbl>
              <a:tblPr firstRow="1" bandRow="1">
                <a:tableStyleId>{F2DE63D5-997A-4646-A377-4702673A728D}</a:tableStyleId>
              </a:tblPr>
              <a:tblGrid>
                <a:gridCol w="1737721">
                  <a:extLst>
                    <a:ext uri="{9D8B030D-6E8A-4147-A177-3AD203B41FA5}">
                      <a16:colId xmlns:a16="http://schemas.microsoft.com/office/drawing/2014/main" val="20000"/>
                    </a:ext>
                  </a:extLst>
                </a:gridCol>
                <a:gridCol w="1207990">
                  <a:extLst>
                    <a:ext uri="{9D8B030D-6E8A-4147-A177-3AD203B41FA5}">
                      <a16:colId xmlns:a16="http://schemas.microsoft.com/office/drawing/2014/main" val="20001"/>
                    </a:ext>
                  </a:extLst>
                </a:gridCol>
                <a:gridCol w="1591655">
                  <a:extLst>
                    <a:ext uri="{9D8B030D-6E8A-4147-A177-3AD203B41FA5}">
                      <a16:colId xmlns:a16="http://schemas.microsoft.com/office/drawing/2014/main" val="20002"/>
                    </a:ext>
                  </a:extLst>
                </a:gridCol>
              </a:tblGrid>
              <a:tr h="880865">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Chỉ </a:t>
                      </a:r>
                      <a:r>
                        <a:rPr lang="en-US" sz="1800" dirty="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tabLst>
                          <a:tab pos="287020" algn="l"/>
                        </a:tabLst>
                      </a:pPr>
                      <a:r>
                        <a:rPr lang="en-US" sz="1800" dirty="0" err="1">
                          <a:solidFill>
                            <a:srgbClr val="FFFF00"/>
                          </a:solidFill>
                          <a:effectLst/>
                          <a:latin typeface="Arial" panose="020B0604020202020204" pitchFamily="34" charset="0"/>
                          <a:cs typeface="Arial" panose="020B0604020202020204" pitchFamily="34" charset="0"/>
                        </a:rPr>
                        <a:t>Kết</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quả</a:t>
                      </a:r>
                      <a:r>
                        <a:rPr lang="en-US" sz="1800" dirty="0">
                          <a:solidFill>
                            <a:srgbClr val="FFFF00"/>
                          </a:solidFill>
                          <a:effectLst/>
                          <a:latin typeface="Arial" panose="020B0604020202020204" pitchFamily="34" charset="0"/>
                          <a:cs typeface="Arial" panose="020B0604020202020204" pitchFamily="34" charset="0"/>
                        </a:rPr>
                        <a:t> BN</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err="1">
                          <a:solidFill>
                            <a:srgbClr val="FFFF00"/>
                          </a:solidFill>
                          <a:effectLst/>
                          <a:latin typeface="Arial" panose="020B0604020202020204" pitchFamily="34" charset="0"/>
                          <a:cs typeface="Arial" panose="020B0604020202020204" pitchFamily="34" charset="0"/>
                        </a:rPr>
                        <a:t>Giá</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trị</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bình</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0"/>
                  </a:ext>
                </a:extLst>
              </a:tr>
              <a:tr h="642315">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WBC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defTabSz="685800" rtl="0" eaLnBrk="1" fontAlgn="auto" latinLnBrk="0" hangingPunct="1">
                        <a:lnSpc>
                          <a:spcPct val="115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cs typeface="Arial" panose="020B0604020202020204" pitchFamily="34" charset="0"/>
                        </a:rPr>
                        <a:t>3.0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5,2 – 10,0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1"/>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%NEUT</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1" dirty="0" smtClean="0">
                          <a:solidFill>
                            <a:srgbClr val="FF0000"/>
                          </a:solidFill>
                          <a:effectLst/>
                          <a:latin typeface="Arial" panose="020B0604020202020204" pitchFamily="34" charset="0"/>
                          <a:cs typeface="Arial" panose="020B0604020202020204" pitchFamily="34" charset="0"/>
                        </a:rPr>
                        <a:t>30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40 </a:t>
                      </a:r>
                      <a:r>
                        <a:rPr lang="en-US" sz="1800" dirty="0" smtClean="0">
                          <a:solidFill>
                            <a:srgbClr val="00B050"/>
                          </a:solidFill>
                          <a:effectLst/>
                          <a:latin typeface="Arial" panose="020B0604020202020204" pitchFamily="34" charset="0"/>
                          <a:cs typeface="Arial" panose="020B0604020202020204" pitchFamily="34" charset="0"/>
                        </a:rPr>
                        <a:t>– 74 %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2"/>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%LYMPH</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1" dirty="0" smtClean="0">
                          <a:solidFill>
                            <a:srgbClr val="FF0000"/>
                          </a:solidFill>
                          <a:effectLst/>
                          <a:latin typeface="Arial" panose="020B0604020202020204" pitchFamily="34" charset="0"/>
                          <a:ea typeface="+mn-ea"/>
                          <a:cs typeface="Arial" panose="020B0604020202020204" pitchFamily="34" charset="0"/>
                        </a:rPr>
                        <a:t>60 </a:t>
                      </a:r>
                      <a:r>
                        <a:rPr lang="en-US" sz="2000" b="1" dirty="0" smtClean="0">
                          <a:solidFill>
                            <a:srgbClr val="FF0000"/>
                          </a:solidFill>
                          <a:effectLst/>
                          <a:latin typeface="Arial" panose="020B0604020202020204" pitchFamily="34" charset="0"/>
                          <a:ea typeface="+mn-ea"/>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19 </a:t>
                      </a:r>
                      <a:r>
                        <a:rPr lang="en-US" sz="1800" dirty="0" smtClean="0">
                          <a:solidFill>
                            <a:srgbClr val="00B050"/>
                          </a:solidFill>
                          <a:effectLst/>
                          <a:latin typeface="Arial" panose="020B0604020202020204" pitchFamily="34" charset="0"/>
                          <a:cs typeface="Arial" panose="020B0604020202020204" pitchFamily="34" charset="0"/>
                        </a:rPr>
                        <a:t>– 48 %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3"/>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%MONO</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B050"/>
                          </a:solidFill>
                          <a:effectLst/>
                          <a:latin typeface="Arial" panose="020B0604020202020204" pitchFamily="34" charset="0"/>
                          <a:ea typeface="+mn-ea"/>
                          <a:cs typeface="Arial" panose="020B0604020202020204" pitchFamily="34" charset="0"/>
                        </a:rPr>
                        <a:t>5,4</a:t>
                      </a:r>
                      <a:endParaRPr lang="en-US" sz="2000" b="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B050"/>
                          </a:solidFill>
                          <a:effectLst/>
                          <a:latin typeface="Arial" panose="020B0604020202020204" pitchFamily="34" charset="0"/>
                          <a:cs typeface="Arial" panose="020B0604020202020204" pitchFamily="34" charset="0"/>
                        </a:rPr>
                        <a:t>3,4 – 9 %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4"/>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%ESO</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B050"/>
                          </a:solidFill>
                          <a:effectLst/>
                          <a:latin typeface="Arial" panose="020B0604020202020204" pitchFamily="34" charset="0"/>
                          <a:cs typeface="Arial" panose="020B0604020202020204" pitchFamily="34" charset="0"/>
                        </a:rPr>
                        <a:t>3,3</a:t>
                      </a:r>
                      <a:endParaRPr lang="en-US" sz="2000" b="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0 </a:t>
                      </a:r>
                      <a:r>
                        <a:rPr lang="en-US" sz="1800" dirty="0" smtClean="0">
                          <a:solidFill>
                            <a:srgbClr val="00B050"/>
                          </a:solidFill>
                          <a:effectLst/>
                          <a:latin typeface="Arial" panose="020B0604020202020204" pitchFamily="34" charset="0"/>
                          <a:cs typeface="Arial" panose="020B0604020202020204" pitchFamily="34" charset="0"/>
                        </a:rPr>
                        <a:t>– 7 %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5"/>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%BASO</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B050"/>
                          </a:solidFill>
                          <a:effectLst/>
                          <a:latin typeface="Arial" panose="020B0604020202020204" pitchFamily="34" charset="0"/>
                          <a:ea typeface="+mn-ea"/>
                          <a:cs typeface="Arial" panose="020B0604020202020204" pitchFamily="34" charset="0"/>
                        </a:rPr>
                        <a:t>1,3</a:t>
                      </a:r>
                      <a:endParaRPr lang="en-US" sz="2000" b="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0 </a:t>
                      </a:r>
                      <a:r>
                        <a:rPr lang="en-US" sz="1800" dirty="0" smtClean="0">
                          <a:solidFill>
                            <a:srgbClr val="00B050"/>
                          </a:solidFill>
                          <a:effectLst/>
                          <a:latin typeface="Arial" panose="020B0604020202020204" pitchFamily="34" charset="0"/>
                          <a:cs typeface="Arial" panose="020B0604020202020204" pitchFamily="34" charset="0"/>
                        </a:rPr>
                        <a:t>– 1,5 %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6"/>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#NEUT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defTabSz="685800" rtl="0" eaLnBrk="1" fontAlgn="auto" latinLnBrk="0" hangingPunct="1">
                        <a:lnSpc>
                          <a:spcPct val="115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ea typeface="+mn-ea"/>
                          <a:cs typeface="Arial" panose="020B0604020202020204" pitchFamily="34" charset="0"/>
                        </a:rPr>
                        <a:t>0.9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1,7 – 7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7"/>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#LYMPH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1" dirty="0" smtClean="0">
                          <a:solidFill>
                            <a:srgbClr val="0000CC"/>
                          </a:solidFill>
                          <a:effectLst/>
                          <a:latin typeface="Arial" panose="020B0604020202020204" pitchFamily="34" charset="0"/>
                          <a:cs typeface="Arial" panose="020B0604020202020204" pitchFamily="34" charset="0"/>
                        </a:rPr>
                        <a:t>1,8</a:t>
                      </a:r>
                      <a:endParaRPr lang="en-US" sz="20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1,0 – 4,0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8"/>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#MONO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0,16</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0,1 – 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9"/>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#ESO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00CC"/>
                          </a:solidFill>
                          <a:effectLst/>
                          <a:latin typeface="Arial" panose="020B0604020202020204" pitchFamily="34" charset="0"/>
                          <a:ea typeface="+mn-ea"/>
                          <a:cs typeface="Arial" panose="020B0604020202020204" pitchFamily="34" charset="0"/>
                        </a:rPr>
                        <a:t>0,</a:t>
                      </a:r>
                      <a:r>
                        <a:rPr lang="en-US" sz="2000" b="0" baseline="0" dirty="0" smtClean="0">
                          <a:solidFill>
                            <a:srgbClr val="0000CC"/>
                          </a:solidFill>
                          <a:effectLst/>
                          <a:latin typeface="Arial" panose="020B0604020202020204" pitchFamily="34" charset="0"/>
                          <a:ea typeface="+mn-ea"/>
                          <a:cs typeface="Arial" panose="020B0604020202020204" pitchFamily="34" charset="0"/>
                        </a:rPr>
                        <a:t>1</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0,5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10"/>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#BASO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00CC"/>
                          </a:solidFill>
                          <a:effectLst/>
                          <a:latin typeface="Arial" panose="020B0604020202020204" pitchFamily="34" charset="0"/>
                          <a:ea typeface="+mn-ea"/>
                          <a:cs typeface="Arial" panose="020B0604020202020204" pitchFamily="34" charset="0"/>
                        </a:rPr>
                        <a:t>0,04</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0,1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31353203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12724"/>
            <a:ext cx="8839200" cy="6492876"/>
          </a:xfrm>
        </p:spPr>
        <p:txBody>
          <a:bodyPr>
            <a:normAutofit fontScale="92500" lnSpcReduction="20000"/>
          </a:bodyPr>
          <a:lstStyle/>
          <a:p>
            <a:r>
              <a:rPr lang="vi-VN" sz="2400" b="1" u="sng" dirty="0">
                <a:solidFill>
                  <a:srgbClr val="0000CC"/>
                </a:solidFill>
              </a:rPr>
              <a:t>CÂU HỎI 10</a:t>
            </a:r>
            <a:r>
              <a:rPr lang="vi-VN" sz="2400" b="1" dirty="0">
                <a:solidFill>
                  <a:srgbClr val="0000CC"/>
                </a:solidFill>
              </a:rPr>
              <a:t>: </a:t>
            </a:r>
            <a:r>
              <a:rPr lang="vi-VN" sz="2400" b="1" dirty="0" smtClean="0">
                <a:solidFill>
                  <a:srgbClr val="0000CC"/>
                </a:solidFill>
              </a:rPr>
              <a:t> </a:t>
            </a:r>
          </a:p>
          <a:p>
            <a:pPr marL="0" indent="0" algn="just">
              <a:buNone/>
            </a:pPr>
            <a:r>
              <a:rPr lang="vi-VN" sz="2400" b="1" dirty="0" smtClean="0">
                <a:solidFill>
                  <a:srgbClr val="0000CC"/>
                </a:solidFill>
              </a:rPr>
              <a:t>Phân tích kết quả Tổng phân tích tế bào máu và cho biết chẩn đoán phù hợp nhất:</a:t>
            </a:r>
          </a:p>
          <a:p>
            <a:pPr algn="just"/>
            <a:r>
              <a:rPr lang="vi-VN" sz="2400" b="1" dirty="0" smtClean="0">
                <a:solidFill>
                  <a:srgbClr val="FF0066"/>
                </a:solidFill>
              </a:rPr>
              <a:t>Dòng hồng cầu: </a:t>
            </a:r>
          </a:p>
          <a:p>
            <a:pPr algn="just">
              <a:buFontTx/>
              <a:buChar char="-"/>
            </a:pPr>
            <a:r>
              <a:rPr lang="vi-VN" sz="2400" dirty="0" smtClean="0">
                <a:solidFill>
                  <a:srgbClr val="0000CC"/>
                </a:solidFill>
              </a:rPr>
              <a:t>Giảm số lượng hồng cầu, giảm dung tích hồng cầu, giảm lượng huyết sắc tố, hồng </a:t>
            </a:r>
            <a:r>
              <a:rPr lang="vi-VN" sz="2400" dirty="0">
                <a:solidFill>
                  <a:srgbClr val="0000CC"/>
                </a:solidFill>
              </a:rPr>
              <a:t>cầu </a:t>
            </a:r>
            <a:r>
              <a:rPr lang="vi-VN" sz="2400" dirty="0" smtClean="0">
                <a:solidFill>
                  <a:srgbClr val="0000CC"/>
                </a:solidFill>
              </a:rPr>
              <a:t>lưới</a:t>
            </a:r>
            <a:r>
              <a:rPr lang="vi-VN" sz="2400" dirty="0">
                <a:solidFill>
                  <a:srgbClr val="0000CC"/>
                </a:solidFill>
              </a:rPr>
              <a:t>.</a:t>
            </a:r>
            <a:endParaRPr lang="vi-VN" sz="2400" dirty="0" smtClean="0">
              <a:solidFill>
                <a:srgbClr val="0000CC"/>
              </a:solidFill>
            </a:endParaRPr>
          </a:p>
          <a:p>
            <a:pPr algn="just">
              <a:buFontTx/>
              <a:buChar char="-"/>
            </a:pPr>
            <a:r>
              <a:rPr lang="vi-VN" sz="2400" dirty="0" smtClean="0">
                <a:solidFill>
                  <a:srgbClr val="0000CC"/>
                </a:solidFill>
              </a:rPr>
              <a:t>Các chỉ số MCV-MCH-MCHC bình thường</a:t>
            </a:r>
          </a:p>
          <a:p>
            <a:pPr algn="just">
              <a:buFontTx/>
              <a:buChar char="-"/>
            </a:pPr>
            <a:r>
              <a:rPr lang="vi-VN" sz="2400" dirty="0" smtClean="0">
                <a:solidFill>
                  <a:srgbClr val="0000CC"/>
                </a:solidFill>
              </a:rPr>
              <a:t>Mức độ: nặng (Qui luật số 2)</a:t>
            </a:r>
          </a:p>
          <a:p>
            <a:pPr algn="just">
              <a:buFontTx/>
              <a:buChar char="-"/>
            </a:pPr>
            <a:r>
              <a:rPr lang="vi-VN" sz="2400" dirty="0" smtClean="0">
                <a:solidFill>
                  <a:srgbClr val="0000CC"/>
                </a:solidFill>
              </a:rPr>
              <a:t>Chỉ </a:t>
            </a:r>
            <a:r>
              <a:rPr lang="vi-VN" sz="2400" dirty="0">
                <a:solidFill>
                  <a:srgbClr val="0000CC"/>
                </a:solidFill>
              </a:rPr>
              <a:t>số </a:t>
            </a:r>
            <a:r>
              <a:rPr lang="vi-VN" sz="2400" dirty="0" smtClean="0">
                <a:solidFill>
                  <a:srgbClr val="0000CC"/>
                </a:solidFill>
              </a:rPr>
              <a:t>hồng </a:t>
            </a:r>
            <a:r>
              <a:rPr lang="vi-VN" sz="2400" dirty="0">
                <a:solidFill>
                  <a:srgbClr val="0000CC"/>
                </a:solidFill>
              </a:rPr>
              <a:t>cầu lưới hiệu chỉnh: </a:t>
            </a:r>
            <a:r>
              <a:rPr lang="vi-VN" sz="2400" dirty="0" smtClean="0">
                <a:solidFill>
                  <a:srgbClr val="0000CC"/>
                </a:solidFill>
              </a:rPr>
              <a:t>0.4 (&lt; 2)</a:t>
            </a:r>
            <a:endParaRPr lang="vi-VN" sz="2400" dirty="0">
              <a:solidFill>
                <a:srgbClr val="0000CC"/>
              </a:solidFill>
            </a:endParaRPr>
          </a:p>
          <a:p>
            <a:pPr algn="just"/>
            <a:r>
              <a:rPr lang="vi-VN" sz="2400" b="1" dirty="0" smtClean="0">
                <a:solidFill>
                  <a:srgbClr val="FF0066"/>
                </a:solidFill>
              </a:rPr>
              <a:t>Dòng bạch cầu: </a:t>
            </a:r>
          </a:p>
          <a:p>
            <a:pPr algn="just">
              <a:buFontTx/>
              <a:buChar char="-"/>
            </a:pPr>
            <a:r>
              <a:rPr lang="vi-VN" sz="2400" dirty="0" smtClean="0">
                <a:solidFill>
                  <a:srgbClr val="0000CC"/>
                </a:solidFill>
              </a:rPr>
              <a:t>Số lượng bạch cầu tổng và bạch cầu đa nhân trung tính giảm mức độ trung bình</a:t>
            </a:r>
          </a:p>
          <a:p>
            <a:pPr algn="just">
              <a:buFontTx/>
              <a:buChar char="-"/>
            </a:pPr>
            <a:r>
              <a:rPr lang="vi-VN" sz="2400" dirty="0" smtClean="0">
                <a:solidFill>
                  <a:srgbClr val="0000CC"/>
                </a:solidFill>
              </a:rPr>
              <a:t>Tỉ lệ các thành phần tế bào: tăng tỉ lệ bạch cầu lympho, giảm tỉ </a:t>
            </a:r>
            <a:r>
              <a:rPr lang="vi-VN" sz="2400" dirty="0">
                <a:solidFill>
                  <a:srgbClr val="0000CC"/>
                </a:solidFill>
              </a:rPr>
              <a:t>lệ bạch cầu đa nhân trung tính </a:t>
            </a:r>
            <a:endParaRPr lang="vi-VN" sz="2400" dirty="0" smtClean="0">
              <a:solidFill>
                <a:srgbClr val="0000CC"/>
              </a:solidFill>
            </a:endParaRPr>
          </a:p>
          <a:p>
            <a:pPr algn="just">
              <a:buFontTx/>
              <a:buChar char="-"/>
            </a:pPr>
            <a:r>
              <a:rPr lang="vi-VN" sz="2400" dirty="0" smtClean="0">
                <a:solidFill>
                  <a:srgbClr val="0000CC"/>
                </a:solidFill>
              </a:rPr>
              <a:t>Không ghi nhận các tế bào bạch cầu bất thường</a:t>
            </a:r>
          </a:p>
          <a:p>
            <a:pPr algn="just"/>
            <a:r>
              <a:rPr lang="vi-VN" sz="2400" b="1" dirty="0" smtClean="0">
                <a:solidFill>
                  <a:srgbClr val="FF0066"/>
                </a:solidFill>
              </a:rPr>
              <a:t>Tiểu cầu: </a:t>
            </a:r>
            <a:r>
              <a:rPr lang="vi-VN" sz="2400" dirty="0" smtClean="0">
                <a:solidFill>
                  <a:srgbClr val="0000CC"/>
                </a:solidFill>
              </a:rPr>
              <a:t> Số lượng giảm mức độ nặng</a:t>
            </a:r>
          </a:p>
          <a:p>
            <a:pPr marL="0" indent="0" algn="just">
              <a:buNone/>
            </a:pPr>
            <a:r>
              <a:rPr lang="vi-VN" sz="2400" dirty="0" smtClean="0">
                <a:solidFill>
                  <a:srgbClr val="0000CC"/>
                </a:solidFill>
              </a:rPr>
              <a:t>   KL: </a:t>
            </a:r>
            <a:r>
              <a:rPr lang="vi-VN" sz="2400" dirty="0">
                <a:solidFill>
                  <a:srgbClr val="0000CC"/>
                </a:solidFill>
              </a:rPr>
              <a:t>thiếu máu mức độ nặng, đẳng sắc đẳng bào, tủy xương không tăng sinh đáp ứng với tình trạng thiếu </a:t>
            </a:r>
            <a:r>
              <a:rPr lang="vi-VN" sz="2400" dirty="0" smtClean="0">
                <a:solidFill>
                  <a:srgbClr val="0000CC"/>
                </a:solidFill>
              </a:rPr>
              <a:t>máu; giảm bạch cầu hạt mức độ trung bình; giảm tiểu cầu mức độ nặng; nghĩ nhiều đến bệnh suy </a:t>
            </a:r>
            <a:r>
              <a:rPr lang="vi-VN" sz="2400" dirty="0">
                <a:solidFill>
                  <a:srgbClr val="0000CC"/>
                </a:solidFill>
              </a:rPr>
              <a:t>tủy </a:t>
            </a:r>
            <a:r>
              <a:rPr lang="vi-VN" sz="2400" dirty="0" smtClean="0">
                <a:solidFill>
                  <a:srgbClr val="0000CC"/>
                </a:solidFill>
              </a:rPr>
              <a:t>xương.</a:t>
            </a:r>
            <a:endParaRPr lang="vi-VN" sz="2400" dirty="0">
              <a:solidFill>
                <a:srgbClr val="0000CC"/>
              </a:solidFill>
            </a:endParaRPr>
          </a:p>
          <a:p>
            <a:pPr marL="0" indent="0" algn="just">
              <a:buNone/>
            </a:pPr>
            <a:endParaRPr lang="vi-VN" sz="2400"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37</a:t>
            </a:fld>
            <a:endParaRPr lang="en-US"/>
          </a:p>
        </p:txBody>
      </p:sp>
      <p:sp>
        <p:nvSpPr>
          <p:cNvPr id="2" name="Right Arrow 1"/>
          <p:cNvSpPr/>
          <p:nvPr/>
        </p:nvSpPr>
        <p:spPr>
          <a:xfrm>
            <a:off x="0" y="5257800"/>
            <a:ext cx="304800" cy="1177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157918212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763000" cy="6400800"/>
          </a:xfrm>
        </p:spPr>
        <p:txBody>
          <a:bodyPr>
            <a:normAutofit/>
          </a:bodyPr>
          <a:lstStyle/>
          <a:p>
            <a:pPr marL="0" indent="0">
              <a:buNone/>
            </a:pPr>
            <a:r>
              <a:rPr lang="vi-VN" sz="2400" b="1" u="sng" dirty="0" smtClean="0">
                <a:solidFill>
                  <a:srgbClr val="FF0066"/>
                </a:solidFill>
              </a:rPr>
              <a:t>2. Phết máu ngoại biên</a:t>
            </a:r>
            <a:r>
              <a:rPr lang="vi-VN" sz="2400" b="1" dirty="0" smtClean="0">
                <a:solidFill>
                  <a:srgbClr val="FF0066"/>
                </a:solidFill>
              </a:rPr>
              <a:t> </a:t>
            </a:r>
            <a:endParaRPr lang="vi-VN" sz="2400" b="1" dirty="0">
              <a:solidFill>
                <a:srgbClr val="FF0066"/>
              </a:solidFill>
            </a:endParaRPr>
          </a:p>
          <a:p>
            <a:pPr marL="0" indent="0">
              <a:buNone/>
            </a:pPr>
            <a:r>
              <a:rPr lang="vi-VN" sz="2400" b="1" dirty="0" smtClean="0">
                <a:solidFill>
                  <a:srgbClr val="FF0066"/>
                </a:solidFill>
              </a:rPr>
              <a:t> </a:t>
            </a:r>
            <a:endParaRPr lang="vi-VN" sz="2400" b="1" dirty="0">
              <a:solidFill>
                <a:srgbClr val="FF0066"/>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38</a:t>
            </a:fld>
            <a:endParaRPr lang="en-US"/>
          </a:p>
        </p:txBody>
      </p:sp>
      <p:graphicFrame>
        <p:nvGraphicFramePr>
          <p:cNvPr id="2" name="Table 1"/>
          <p:cNvGraphicFramePr>
            <a:graphicFrameLocks noGrp="1"/>
          </p:cNvGraphicFramePr>
          <p:nvPr>
            <p:extLst>
              <p:ext uri="{D42A27DB-BD31-4B8C-83A1-F6EECF244321}">
                <p14:modId xmlns:p14="http://schemas.microsoft.com/office/powerpoint/2010/main" val="2294636477"/>
              </p:ext>
            </p:extLst>
          </p:nvPr>
        </p:nvGraphicFramePr>
        <p:xfrm>
          <a:off x="304800" y="777240"/>
          <a:ext cx="7391400" cy="3017520"/>
        </p:xfrm>
        <a:graphic>
          <a:graphicData uri="http://schemas.openxmlformats.org/drawingml/2006/table">
            <a:tbl>
              <a:tblPr firstRow="1" firstCol="1" bandRow="1">
                <a:tableStyleId>{5C22544A-7EE6-4342-B048-85BDC9FD1C3A}</a:tableStyleId>
              </a:tblPr>
              <a:tblGrid>
                <a:gridCol w="5087588">
                  <a:extLst>
                    <a:ext uri="{9D8B030D-6E8A-4147-A177-3AD203B41FA5}">
                      <a16:colId xmlns:a16="http://schemas.microsoft.com/office/drawing/2014/main" val="2304212886"/>
                    </a:ext>
                  </a:extLst>
                </a:gridCol>
                <a:gridCol w="2303812">
                  <a:extLst>
                    <a:ext uri="{9D8B030D-6E8A-4147-A177-3AD203B41FA5}">
                      <a16:colId xmlns:a16="http://schemas.microsoft.com/office/drawing/2014/main" val="1330445042"/>
                    </a:ext>
                  </a:extLst>
                </a:gridCol>
              </a:tblGrid>
              <a:tr h="425037">
                <a:tc>
                  <a:txBody>
                    <a:bodyPr/>
                    <a:lstStyle/>
                    <a:p>
                      <a:pPr algn="just">
                        <a:lnSpc>
                          <a:spcPct val="150000"/>
                        </a:lnSpc>
                        <a:spcAft>
                          <a:spcPts val="0"/>
                        </a:spcAft>
                      </a:pPr>
                      <a:r>
                        <a:rPr lang="vi-VN" sz="2200" dirty="0" smtClean="0">
                          <a:effectLst/>
                          <a:latin typeface="Arial" panose="020B0604020202020204" pitchFamily="34" charset="0"/>
                          <a:ea typeface="Calibri" panose="020F0502020204030204" pitchFamily="34" charset="0"/>
                          <a:cs typeface="Arial" panose="020B0604020202020204" pitchFamily="34" charset="0"/>
                        </a:rPr>
                        <a:t>Thành</a:t>
                      </a:r>
                      <a:r>
                        <a:rPr lang="vi-VN" sz="2200" baseline="0" dirty="0" smtClean="0">
                          <a:effectLst/>
                          <a:latin typeface="Arial" panose="020B0604020202020204" pitchFamily="34" charset="0"/>
                          <a:ea typeface="Calibri" panose="020F0502020204030204" pitchFamily="34" charset="0"/>
                          <a:cs typeface="Arial" panose="020B0604020202020204" pitchFamily="34" charset="0"/>
                        </a:rPr>
                        <a:t> phần bạch cầu</a:t>
                      </a:r>
                    </a:p>
                  </a:txBody>
                  <a:tcPr marL="68580" marR="68580" marT="0" marB="0"/>
                </a:tc>
                <a:tc>
                  <a:txBody>
                    <a:bodyPr/>
                    <a:lstStyle/>
                    <a:p>
                      <a:pPr algn="ctr">
                        <a:lnSpc>
                          <a:spcPct val="150000"/>
                        </a:lnSpc>
                        <a:spcAft>
                          <a:spcPts val="0"/>
                        </a:spcAft>
                      </a:pPr>
                      <a:r>
                        <a:rPr lang="vi-VN" sz="22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rPr>
                        <a:t>Tỉ lệ</a:t>
                      </a:r>
                      <a:r>
                        <a:rPr lang="en-US" sz="22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rPr>
                        <a:t> (%)</a:t>
                      </a:r>
                      <a:endParaRPr lang="vi-VN" sz="22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53060720"/>
                  </a:ext>
                </a:extLst>
              </a:tr>
              <a:tr h="393115">
                <a:tc>
                  <a:txBody>
                    <a:bodyPr/>
                    <a:lstStyle/>
                    <a:p>
                      <a:pPr algn="just">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Bạch cầu hạt đa nhân trung </a:t>
                      </a:r>
                      <a:r>
                        <a:rPr lang="en-US" sz="2200" dirty="0" smtClean="0">
                          <a:solidFill>
                            <a:srgbClr val="002060"/>
                          </a:solidFill>
                          <a:effectLst/>
                          <a:latin typeface="Arial" panose="020B0604020202020204" pitchFamily="34" charset="0"/>
                          <a:cs typeface="Arial" panose="020B0604020202020204" pitchFamily="34" charset="0"/>
                        </a:rPr>
                        <a:t>tính</a:t>
                      </a:r>
                    </a:p>
                  </a:txBody>
                  <a:tcPr marL="68580" marR="68580" marT="0" marB="0">
                    <a:solidFill>
                      <a:srgbClr val="FFFFCC"/>
                    </a:solidFill>
                  </a:tcPr>
                </a:tc>
                <a:tc>
                  <a:txBody>
                    <a:bodyPr/>
                    <a:lstStyle/>
                    <a:p>
                      <a:pPr algn="ctr">
                        <a:lnSpc>
                          <a:spcPct val="150000"/>
                        </a:lnSpc>
                        <a:spcAft>
                          <a:spcPts val="0"/>
                        </a:spcAft>
                      </a:pPr>
                      <a:r>
                        <a:rPr lang="en-US" sz="2200" b="0" dirty="0" smtClean="0">
                          <a:solidFill>
                            <a:srgbClr val="002060"/>
                          </a:solidFill>
                          <a:effectLst/>
                          <a:latin typeface="Arial" panose="020B0604020202020204" pitchFamily="34" charset="0"/>
                          <a:cs typeface="Arial" panose="020B0604020202020204" pitchFamily="34" charset="0"/>
                        </a:rPr>
                        <a:t>30</a:t>
                      </a:r>
                      <a:r>
                        <a:rPr lang="vi-VN" sz="2200" b="0" dirty="0" smtClean="0">
                          <a:solidFill>
                            <a:srgbClr val="002060"/>
                          </a:solidFill>
                          <a:effectLst/>
                          <a:latin typeface="Arial" panose="020B0604020202020204" pitchFamily="34" charset="0"/>
                          <a:cs typeface="Arial" panose="020B0604020202020204" pitchFamily="34" charset="0"/>
                        </a:rPr>
                        <a:t>   </a:t>
                      </a:r>
                      <a:endParaRPr lang="en-US" sz="2200" b="0" dirty="0" smtClean="0">
                        <a:solidFill>
                          <a:srgbClr val="002060"/>
                        </a:solidFill>
                        <a:effectLst/>
                        <a:latin typeface="Arial" panose="020B060402020202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3814076133"/>
                  </a:ext>
                </a:extLst>
              </a:tr>
              <a:tr h="389618">
                <a:tc>
                  <a:txBody>
                    <a:bodyPr/>
                    <a:lstStyle/>
                    <a:p>
                      <a:pPr algn="just">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Lymphocyte</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marL="0" marR="0" indent="0" algn="ctr" defTabSz="685800" rtl="0" eaLnBrk="1" fontAlgn="auto" latinLnBrk="0" hangingPunct="1">
                        <a:lnSpc>
                          <a:spcPct val="150000"/>
                        </a:lnSpc>
                        <a:spcBef>
                          <a:spcPts val="0"/>
                        </a:spcBef>
                        <a:spcAft>
                          <a:spcPts val="0"/>
                        </a:spcAft>
                        <a:buClrTx/>
                        <a:buSzTx/>
                        <a:buFontTx/>
                        <a:buNone/>
                        <a:tabLst/>
                        <a:defRPr/>
                      </a:pPr>
                      <a:r>
                        <a:rPr lang="en-US" sz="2200" b="0" dirty="0" smtClean="0">
                          <a:solidFill>
                            <a:srgbClr val="002060"/>
                          </a:solidFill>
                          <a:effectLst/>
                          <a:latin typeface="Arial" panose="020B0604020202020204" pitchFamily="34" charset="0"/>
                          <a:cs typeface="Arial" panose="020B0604020202020204" pitchFamily="34" charset="0"/>
                        </a:rPr>
                        <a:t>60</a:t>
                      </a:r>
                      <a:r>
                        <a:rPr lang="vi-VN" sz="2200" b="0" dirty="0" smtClean="0">
                          <a:solidFill>
                            <a:srgbClr val="002060"/>
                          </a:solidFill>
                          <a:effectLst/>
                          <a:latin typeface="Arial" panose="020B0604020202020204" pitchFamily="34" charset="0"/>
                          <a:cs typeface="Arial" panose="020B0604020202020204" pitchFamily="34" charset="0"/>
                        </a:rPr>
                        <a:t>  </a:t>
                      </a:r>
                      <a:endParaRPr lang="en-US" sz="2200" b="0" dirty="0" smtClean="0">
                        <a:solidFill>
                          <a:srgbClr val="002060"/>
                        </a:solidFill>
                        <a:effectLst/>
                        <a:latin typeface="Arial" panose="020B060402020202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316400460"/>
                  </a:ext>
                </a:extLst>
              </a:tr>
              <a:tr h="389618">
                <a:tc>
                  <a:txBody>
                    <a:bodyPr/>
                    <a:lstStyle/>
                    <a:p>
                      <a:pPr algn="just">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Monocyte</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5,4</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368980518"/>
                  </a:ext>
                </a:extLst>
              </a:tr>
              <a:tr h="389618">
                <a:tc>
                  <a:txBody>
                    <a:bodyPr/>
                    <a:lstStyle/>
                    <a:p>
                      <a:pPr algn="just">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Eosinophil</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3,3</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898990851"/>
                  </a:ext>
                </a:extLst>
              </a:tr>
              <a:tr h="389618">
                <a:tc>
                  <a:txBody>
                    <a:bodyPr/>
                    <a:lstStyle/>
                    <a:p>
                      <a:pPr algn="just">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Basophil</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1,3</a:t>
                      </a:r>
                      <a:r>
                        <a:rPr lang="en-US" sz="2200" baseline="0" dirty="0" smtClean="0">
                          <a:solidFill>
                            <a:srgbClr val="002060"/>
                          </a:solidFill>
                          <a:effectLst/>
                          <a:latin typeface="Arial" panose="020B0604020202020204" pitchFamily="34" charset="0"/>
                          <a:cs typeface="Arial" panose="020B0604020202020204" pitchFamily="34" charset="0"/>
                        </a:rPr>
                        <a:t> </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441392098"/>
                  </a:ext>
                </a:extLst>
              </a:tr>
            </a:tbl>
          </a:graphicData>
        </a:graphic>
      </p:graphicFrame>
      <p:sp>
        <p:nvSpPr>
          <p:cNvPr id="5" name="Rectangle 4"/>
          <p:cNvSpPr/>
          <p:nvPr/>
        </p:nvSpPr>
        <p:spPr>
          <a:xfrm>
            <a:off x="13855" y="3999871"/>
            <a:ext cx="8915400" cy="2123658"/>
          </a:xfrm>
          <a:prstGeom prst="rect">
            <a:avLst/>
          </a:prstGeom>
        </p:spPr>
        <p:txBody>
          <a:bodyPr wrap="square">
            <a:spAutoFit/>
          </a:bodyPr>
          <a:lstStyle/>
          <a:p>
            <a:pPr marL="342900" indent="-342900" algn="just">
              <a:buFont typeface="Arial" panose="020B0604020202020204" pitchFamily="34" charset="0"/>
              <a:buChar char="•"/>
            </a:pPr>
            <a:r>
              <a:rPr lang="vi-VN" sz="2200" dirty="0" smtClean="0">
                <a:solidFill>
                  <a:srgbClr val="0000CC"/>
                </a:solidFill>
              </a:rPr>
              <a:t>Hồng cầu: giảm số lượng, đẳng </a:t>
            </a:r>
            <a:r>
              <a:rPr lang="vi-VN" sz="2200" dirty="0">
                <a:solidFill>
                  <a:srgbClr val="0000CC"/>
                </a:solidFill>
              </a:rPr>
              <a:t>sắc, đẳng bào. </a:t>
            </a:r>
            <a:endParaRPr lang="vi-VN" sz="2200" dirty="0" smtClean="0">
              <a:solidFill>
                <a:srgbClr val="0000CC"/>
              </a:solidFill>
            </a:endParaRPr>
          </a:p>
          <a:p>
            <a:pPr marL="342900" indent="-342900" algn="just">
              <a:buFont typeface="Arial" panose="020B0604020202020204" pitchFamily="34" charset="0"/>
              <a:buChar char="•"/>
            </a:pPr>
            <a:r>
              <a:rPr lang="vi-VN" sz="2200" dirty="0" smtClean="0">
                <a:solidFill>
                  <a:srgbClr val="0000CC"/>
                </a:solidFill>
              </a:rPr>
              <a:t>Số lượng BC đa </a:t>
            </a:r>
            <a:r>
              <a:rPr lang="vi-VN" sz="2200" dirty="0">
                <a:solidFill>
                  <a:srgbClr val="0000CC"/>
                </a:solidFill>
              </a:rPr>
              <a:t>nhân trung tính </a:t>
            </a:r>
            <a:r>
              <a:rPr lang="vi-VN" sz="2200" dirty="0" smtClean="0">
                <a:solidFill>
                  <a:srgbClr val="0000CC"/>
                </a:solidFill>
              </a:rPr>
              <a:t>giảm; </a:t>
            </a:r>
          </a:p>
          <a:p>
            <a:pPr algn="just"/>
            <a:r>
              <a:rPr lang="vi-VN" sz="2200" dirty="0">
                <a:solidFill>
                  <a:srgbClr val="0000CC"/>
                </a:solidFill>
              </a:rPr>
              <a:t> </a:t>
            </a:r>
            <a:r>
              <a:rPr lang="vi-VN" sz="2200" dirty="0" smtClean="0">
                <a:solidFill>
                  <a:srgbClr val="0000CC"/>
                </a:solidFill>
              </a:rPr>
              <a:t>   Số lượng BC lympho, BC đơn nhân, BC ái toan, BC ái kiềm bình </a:t>
            </a:r>
          </a:p>
          <a:p>
            <a:pPr algn="just"/>
            <a:r>
              <a:rPr lang="vi-VN" sz="2200" dirty="0">
                <a:solidFill>
                  <a:srgbClr val="0000CC"/>
                </a:solidFill>
              </a:rPr>
              <a:t> </a:t>
            </a:r>
            <a:r>
              <a:rPr lang="vi-VN" sz="2200" dirty="0" smtClean="0">
                <a:solidFill>
                  <a:srgbClr val="0000CC"/>
                </a:solidFill>
              </a:rPr>
              <a:t>   thường. </a:t>
            </a:r>
          </a:p>
          <a:p>
            <a:pPr marL="342900" indent="-342900" algn="just">
              <a:buFont typeface="Arial" panose="020B0604020202020204" pitchFamily="34" charset="0"/>
              <a:buChar char="•"/>
            </a:pPr>
            <a:r>
              <a:rPr lang="vi-VN" sz="2200" dirty="0" smtClean="0">
                <a:solidFill>
                  <a:srgbClr val="0000CC"/>
                </a:solidFill>
              </a:rPr>
              <a:t>Số </a:t>
            </a:r>
            <a:r>
              <a:rPr lang="vi-VN" sz="2200" dirty="0">
                <a:solidFill>
                  <a:srgbClr val="0000CC"/>
                </a:solidFill>
              </a:rPr>
              <a:t>lượng tiểu cầu giảm. </a:t>
            </a:r>
            <a:endParaRPr lang="vi-VN" sz="2200" dirty="0" smtClean="0">
              <a:solidFill>
                <a:srgbClr val="0000CC"/>
              </a:solidFill>
            </a:endParaRPr>
          </a:p>
          <a:p>
            <a:pPr marL="342900" indent="-342900" algn="just">
              <a:buFont typeface="Arial" panose="020B0604020202020204" pitchFamily="34" charset="0"/>
              <a:buChar char="•"/>
            </a:pPr>
            <a:r>
              <a:rPr lang="vi-VN" sz="2200" dirty="0" smtClean="0">
                <a:solidFill>
                  <a:srgbClr val="0000CC"/>
                </a:solidFill>
              </a:rPr>
              <a:t>Phết </a:t>
            </a:r>
            <a:r>
              <a:rPr lang="vi-VN" sz="2200" dirty="0">
                <a:solidFill>
                  <a:srgbClr val="0000CC"/>
                </a:solidFill>
              </a:rPr>
              <a:t>máu ngoại biên </a:t>
            </a:r>
            <a:r>
              <a:rPr lang="vi-VN" sz="2200" dirty="0" smtClean="0">
                <a:solidFill>
                  <a:srgbClr val="0000CC"/>
                </a:solidFill>
              </a:rPr>
              <a:t>không ghi nhận </a:t>
            </a:r>
            <a:r>
              <a:rPr lang="vi-VN" sz="2200" dirty="0">
                <a:solidFill>
                  <a:srgbClr val="0000CC"/>
                </a:solidFill>
              </a:rPr>
              <a:t>tế bào non.</a:t>
            </a:r>
          </a:p>
        </p:txBody>
      </p:sp>
    </p:spTree>
    <p:extLst>
      <p:ext uri="{BB962C8B-B14F-4D97-AF65-F5344CB8AC3E}">
        <p14:creationId xmlns:p14="http://schemas.microsoft.com/office/powerpoint/2010/main" val="229308143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762000"/>
            <a:ext cx="8458200" cy="4351338"/>
          </a:xfrm>
        </p:spPr>
        <p:txBody>
          <a:bodyPr>
            <a:normAutofit/>
          </a:bodyPr>
          <a:lstStyle/>
          <a:p>
            <a:pPr marL="0" indent="0">
              <a:buNone/>
            </a:pPr>
            <a:r>
              <a:rPr lang="vi-VN" sz="2400" b="1" u="sng" dirty="0">
                <a:solidFill>
                  <a:srgbClr val="0000CC"/>
                </a:solidFill>
              </a:rPr>
              <a:t>CÂU HỎI </a:t>
            </a:r>
            <a:r>
              <a:rPr lang="vi-VN" sz="2400" b="1" u="sng" dirty="0" smtClean="0">
                <a:solidFill>
                  <a:srgbClr val="0000CC"/>
                </a:solidFill>
              </a:rPr>
              <a:t>11</a:t>
            </a:r>
            <a:r>
              <a:rPr lang="vi-VN" sz="2400" b="1" dirty="0" smtClean="0">
                <a:solidFill>
                  <a:srgbClr val="0000CC"/>
                </a:solidFill>
              </a:rPr>
              <a:t>:</a:t>
            </a:r>
          </a:p>
          <a:p>
            <a:pPr marL="0" lvl="0" indent="0">
              <a:buNone/>
            </a:pPr>
            <a:r>
              <a:rPr lang="vi-VN" sz="2400" b="1" dirty="0" smtClean="0">
                <a:solidFill>
                  <a:srgbClr val="0000CC"/>
                </a:solidFill>
              </a:rPr>
              <a:t> </a:t>
            </a:r>
            <a:r>
              <a:rPr lang="vi-VN" sz="2400" b="1" dirty="0">
                <a:solidFill>
                  <a:srgbClr val="FF0066"/>
                </a:solidFill>
              </a:rPr>
              <a:t>Phân tích kết quả Phết máu ngoại biên và cho biết chẩn đoán phù hợp nhất với người bệnh này là gì?</a:t>
            </a:r>
          </a:p>
          <a:p>
            <a:pPr marL="0" indent="0">
              <a:buNone/>
            </a:pPr>
            <a:endParaRPr lang="vi-VN" sz="2400" b="1"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39</a:t>
            </a:fld>
            <a:endParaRPr lang="en-US"/>
          </a:p>
        </p:txBody>
      </p:sp>
    </p:spTree>
    <p:extLst>
      <p:ext uri="{BB962C8B-B14F-4D97-AF65-F5344CB8AC3E}">
        <p14:creationId xmlns:p14="http://schemas.microsoft.com/office/powerpoint/2010/main" val="14778940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3999" cy="652529"/>
          </a:xfrm>
          <a:solidFill>
            <a:srgbClr val="CCECFF"/>
          </a:solidFill>
        </p:spPr>
        <p:txBody>
          <a:bodyPr>
            <a:normAutofit/>
          </a:bodyPr>
          <a:lstStyle/>
          <a:p>
            <a:pPr algn="ctr"/>
            <a:r>
              <a:rPr lang="en-US" sz="2800" b="1" dirty="0">
                <a:solidFill>
                  <a:srgbClr val="FF0000"/>
                </a:solidFill>
                <a:latin typeface="Arial" panose="020B0604020202020204" pitchFamily="34" charset="0"/>
                <a:cs typeface="Arial" panose="020B0604020202020204" pitchFamily="34" charset="0"/>
              </a:rPr>
              <a:t>HƯỚNG DẪN CHUẨN BỊ</a:t>
            </a:r>
          </a:p>
        </p:txBody>
      </p:sp>
      <p:sp>
        <p:nvSpPr>
          <p:cNvPr id="5" name="Rectangle 4"/>
          <p:cNvSpPr/>
          <p:nvPr/>
        </p:nvSpPr>
        <p:spPr>
          <a:xfrm>
            <a:off x="251742" y="838200"/>
            <a:ext cx="8650980" cy="5940088"/>
          </a:xfrm>
          <a:prstGeom prst="rect">
            <a:avLst/>
          </a:prstGeom>
        </p:spPr>
        <p:txBody>
          <a:bodyPr wrap="square">
            <a:spAutoFit/>
          </a:bodyPr>
          <a:lstStyle/>
          <a:p>
            <a:pPr algn="just">
              <a:lnSpc>
                <a:spcPct val="150000"/>
              </a:lnSpc>
            </a:pPr>
            <a:r>
              <a:rPr lang="en-US" sz="2400" b="1" i="1" dirty="0">
                <a:solidFill>
                  <a:srgbClr val="00B050"/>
                </a:solidFill>
                <a:latin typeface="Arial" panose="020B0604020202020204" pitchFamily="34" charset="0"/>
                <a:cs typeface="Arial" panose="020B0604020202020204" pitchFamily="34" charset="0"/>
              </a:rPr>
              <a:t>Sinh viên phải đọc và tham khảo những tài liệu hướng dẫn dưới đây trước buổi học ca lâm sàng </a:t>
            </a:r>
            <a:r>
              <a:rPr lang="en-US" sz="2400" b="1" i="1" dirty="0" smtClean="0">
                <a:solidFill>
                  <a:srgbClr val="00B050"/>
                </a:solidFill>
                <a:latin typeface="Arial" panose="020B0604020202020204" pitchFamily="34" charset="0"/>
                <a:cs typeface="Arial" panose="020B0604020202020204" pitchFamily="34" charset="0"/>
              </a:rPr>
              <a:t>Suy tủy xương:</a:t>
            </a:r>
            <a:endParaRPr lang="en-US" sz="2400" i="1" dirty="0">
              <a:solidFill>
                <a:srgbClr val="00B050"/>
              </a:solidFill>
              <a:latin typeface="Arial" panose="020B0604020202020204" pitchFamily="34" charset="0"/>
              <a:cs typeface="Arial" panose="020B0604020202020204" pitchFamily="34" charset="0"/>
            </a:endParaRP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Khám </a:t>
            </a:r>
            <a:r>
              <a:rPr lang="en-US" sz="2200" dirty="0">
                <a:solidFill>
                  <a:srgbClr val="0000CC"/>
                </a:solidFill>
                <a:latin typeface="Arial" pitchFamily="34" charset="0"/>
                <a:cs typeface="Arial" pitchFamily="34" charset="0"/>
              </a:rPr>
              <a:t>hệ </a:t>
            </a:r>
            <a:r>
              <a:rPr lang="en-US" sz="2200" dirty="0" smtClean="0">
                <a:solidFill>
                  <a:srgbClr val="0000CC"/>
                </a:solidFill>
                <a:latin typeface="Arial" pitchFamily="34" charset="0"/>
                <a:cs typeface="Arial" pitchFamily="34" charset="0"/>
              </a:rPr>
              <a:t>máu</a:t>
            </a: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Trường hợp lâm sàng xuất huyết giảm tiểu </a:t>
            </a:r>
            <a:r>
              <a:rPr lang="en-US" sz="2200" dirty="0" smtClean="0">
                <a:solidFill>
                  <a:srgbClr val="0000CC"/>
                </a:solidFill>
                <a:latin typeface="Arial" pitchFamily="34" charset="0"/>
                <a:cs typeface="Arial" pitchFamily="34" charset="0"/>
              </a:rPr>
              <a:t>cầu</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Võ Thị Kim Hoa, Nguyễn Tấn Bỉnh (2016), "Suy tủy xương", Bệnh lý Huyết học lâm sàng và điều trị, Nhà xuất bản Y học, tr. 247-261.</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Phạm Quý Trọng (2015), "Bệnh suy tủy xương", Bài giảng Huyết học lâm sàng, Nhà xuất bản Y học, tr. 181-193.</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Segel, G. B. et al. (2016), "Aplastic anemia: Acquired and inherited", </a:t>
            </a:r>
            <a:r>
              <a:rPr lang="vi-VN" sz="2200" i="1" dirty="0">
                <a:solidFill>
                  <a:srgbClr val="0000CC"/>
                </a:solidFill>
                <a:latin typeface="Arial" panose="020B0604020202020204" pitchFamily="34" charset="0"/>
                <a:cs typeface="Arial" panose="020B0604020202020204" pitchFamily="34" charset="0"/>
              </a:rPr>
              <a:t>Williams Hematology, </a:t>
            </a:r>
            <a:r>
              <a:rPr lang="vi-VN" sz="2200" i="1" dirty="0" smtClean="0">
                <a:solidFill>
                  <a:srgbClr val="0000CC"/>
                </a:solidFill>
                <a:latin typeface="Arial" panose="020B0604020202020204" pitchFamily="34" charset="0"/>
                <a:cs typeface="Arial" panose="020B0604020202020204" pitchFamily="34" charset="0"/>
              </a:rPr>
              <a:t>9th edition</a:t>
            </a:r>
            <a:r>
              <a:rPr lang="vi-VN" sz="2200" dirty="0">
                <a:solidFill>
                  <a:srgbClr val="0000CC"/>
                </a:solidFill>
                <a:latin typeface="Arial" panose="020B0604020202020204" pitchFamily="34" charset="0"/>
                <a:cs typeface="Arial" panose="020B0604020202020204" pitchFamily="34" charset="0"/>
              </a:rPr>
              <a:t>, McGraw-Hill Education, </a:t>
            </a:r>
            <a:r>
              <a:rPr lang="vi-VN" sz="2200" dirty="0" smtClean="0">
                <a:solidFill>
                  <a:srgbClr val="0000CC"/>
                </a:solidFill>
                <a:latin typeface="Arial" panose="020B0604020202020204" pitchFamily="34" charset="0"/>
                <a:cs typeface="Arial" panose="020B0604020202020204" pitchFamily="34" charset="0"/>
              </a:rPr>
              <a:t>p</a:t>
            </a:r>
            <a:r>
              <a:rPr lang="vi-VN" sz="2200" dirty="0">
                <a:solidFill>
                  <a:srgbClr val="0000CC"/>
                </a:solidFill>
                <a:latin typeface="Arial" panose="020B0604020202020204" pitchFamily="34" charset="0"/>
                <a:cs typeface="Arial" panose="020B0604020202020204" pitchFamily="34" charset="0"/>
              </a:rPr>
              <a:t>. 513-537.</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Young, N. S. (2018), </a:t>
            </a:r>
            <a:r>
              <a:rPr lang="en-US" sz="2200" dirty="0" smtClean="0">
                <a:solidFill>
                  <a:srgbClr val="0000CC"/>
                </a:solidFill>
                <a:latin typeface="Arial" panose="020B0604020202020204" pitchFamily="34" charset="0"/>
                <a:cs typeface="Arial" panose="020B0604020202020204" pitchFamily="34" charset="0"/>
              </a:rPr>
              <a:t>“Bone marrow failure syndromes including aplastic anemia and myelodysplasia</a:t>
            </a:r>
            <a:r>
              <a:rPr lang="vi-VN" sz="2200" dirty="0" smtClean="0">
                <a:solidFill>
                  <a:srgbClr val="0000CC"/>
                </a:solidFill>
                <a:latin typeface="Arial" panose="020B0604020202020204" pitchFamily="34" charset="0"/>
                <a:cs typeface="Arial" panose="020B0604020202020204" pitchFamily="34" charset="0"/>
              </a:rPr>
              <a:t>”, </a:t>
            </a:r>
            <a:r>
              <a:rPr lang="vi-VN" sz="2200" i="1" dirty="0" smtClean="0">
                <a:solidFill>
                  <a:srgbClr val="0000CC"/>
                </a:solidFill>
                <a:latin typeface="Arial" panose="020B0604020202020204" pitchFamily="34" charset="0"/>
                <a:cs typeface="Arial" panose="020B0604020202020204" pitchFamily="34" charset="0"/>
              </a:rPr>
              <a:t>Harison’s Hematology and Oncology, third edition</a:t>
            </a:r>
            <a:r>
              <a:rPr lang="vi-VN" sz="2200" dirty="0" smtClean="0">
                <a:solidFill>
                  <a:srgbClr val="0000CC"/>
                </a:solidFill>
                <a:latin typeface="Arial" panose="020B0604020202020204" pitchFamily="34" charset="0"/>
                <a:cs typeface="Arial" panose="020B0604020202020204" pitchFamily="34" charset="0"/>
              </a:rPr>
              <a:t>, </a:t>
            </a:r>
            <a:r>
              <a:rPr lang="vi-VN" sz="2200" dirty="0">
                <a:solidFill>
                  <a:srgbClr val="0000CC"/>
                </a:solidFill>
                <a:cs typeface="Arial" panose="020B0604020202020204" pitchFamily="34" charset="0"/>
              </a:rPr>
              <a:t>McGraw-Hill Education, </a:t>
            </a:r>
            <a:r>
              <a:rPr lang="vi-VN" sz="2200" dirty="0" smtClean="0">
                <a:solidFill>
                  <a:srgbClr val="0000CC"/>
                </a:solidFill>
                <a:latin typeface="Arial" panose="020B0604020202020204" pitchFamily="34" charset="0"/>
                <a:cs typeface="Arial" panose="020B0604020202020204" pitchFamily="34" charset="0"/>
              </a:rPr>
              <a:t>p</a:t>
            </a:r>
            <a:r>
              <a:rPr lang="vi-VN" sz="2200" dirty="0">
                <a:solidFill>
                  <a:srgbClr val="0000CC"/>
                </a:solidFill>
                <a:latin typeface="Arial" panose="020B0604020202020204" pitchFamily="34" charset="0"/>
                <a:cs typeface="Arial" panose="020B0604020202020204" pitchFamily="34" charset="0"/>
              </a:rPr>
              <a:t>. </a:t>
            </a:r>
            <a:r>
              <a:rPr lang="vi-VN" sz="2200" dirty="0" smtClean="0">
                <a:solidFill>
                  <a:srgbClr val="0000CC"/>
                </a:solidFill>
                <a:latin typeface="Arial" panose="020B0604020202020204" pitchFamily="34" charset="0"/>
                <a:cs typeface="Arial" panose="020B0604020202020204" pitchFamily="34" charset="0"/>
              </a:rPr>
              <a:t>131-145.</a:t>
            </a:r>
            <a:endParaRPr lang="vi-VN" sz="2200" dirty="0">
              <a:solidFill>
                <a:srgbClr val="0000CC"/>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57998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304800"/>
            <a:ext cx="8763000" cy="5821363"/>
          </a:xfrm>
        </p:spPr>
        <p:txBody>
          <a:bodyPr>
            <a:normAutofit/>
          </a:bodyPr>
          <a:lstStyle/>
          <a:p>
            <a:pPr marL="0" lvl="0" indent="0">
              <a:buNone/>
            </a:pPr>
            <a:r>
              <a:rPr lang="vi-VN" sz="2400" b="1" u="sng" dirty="0">
                <a:solidFill>
                  <a:srgbClr val="0000CC"/>
                </a:solidFill>
              </a:rPr>
              <a:t>CÂU HỎI 11</a:t>
            </a:r>
            <a:r>
              <a:rPr lang="vi-VN" sz="2400" b="1" dirty="0">
                <a:solidFill>
                  <a:srgbClr val="0000CC"/>
                </a:solidFill>
              </a:rPr>
              <a:t>:</a:t>
            </a:r>
          </a:p>
          <a:p>
            <a:pPr marL="0" lvl="0" indent="0">
              <a:buNone/>
            </a:pPr>
            <a:r>
              <a:rPr lang="vi-VN" sz="2400" b="1" dirty="0" smtClean="0">
                <a:solidFill>
                  <a:srgbClr val="FF0066"/>
                </a:solidFill>
              </a:rPr>
              <a:t>Phân </a:t>
            </a:r>
            <a:r>
              <a:rPr lang="vi-VN" sz="2400" b="1" dirty="0">
                <a:solidFill>
                  <a:srgbClr val="FF0066"/>
                </a:solidFill>
              </a:rPr>
              <a:t>tích kết quả Phết máu ngoại biên và cho biết chẩn đoán phù hợp nhất:</a:t>
            </a:r>
          </a:p>
          <a:p>
            <a:pPr marL="0" indent="0">
              <a:buNone/>
            </a:pPr>
            <a:endParaRPr lang="vi-VN" sz="2400"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40</a:t>
            </a:fld>
            <a:endParaRPr lang="en-US"/>
          </a:p>
        </p:txBody>
      </p:sp>
      <p:graphicFrame>
        <p:nvGraphicFramePr>
          <p:cNvPr id="2" name="Table 1"/>
          <p:cNvGraphicFramePr>
            <a:graphicFrameLocks noGrp="1"/>
          </p:cNvGraphicFramePr>
          <p:nvPr>
            <p:extLst>
              <p:ext uri="{D42A27DB-BD31-4B8C-83A1-F6EECF244321}">
                <p14:modId xmlns:p14="http://schemas.microsoft.com/office/powerpoint/2010/main" val="993769043"/>
              </p:ext>
            </p:extLst>
          </p:nvPr>
        </p:nvGraphicFramePr>
        <p:xfrm>
          <a:off x="1143000" y="1600197"/>
          <a:ext cx="6172200" cy="2986884"/>
        </p:xfrm>
        <a:graphic>
          <a:graphicData uri="http://schemas.openxmlformats.org/drawingml/2006/table">
            <a:tbl>
              <a:tblPr firstRow="1" firstCol="1" bandRow="1">
                <a:tableStyleId>{5C22544A-7EE6-4342-B048-85BDC9FD1C3A}</a:tableStyleId>
              </a:tblPr>
              <a:tblGrid>
                <a:gridCol w="4248398">
                  <a:extLst>
                    <a:ext uri="{9D8B030D-6E8A-4147-A177-3AD203B41FA5}">
                      <a16:colId xmlns:a16="http://schemas.microsoft.com/office/drawing/2014/main" val="2304212886"/>
                    </a:ext>
                  </a:extLst>
                </a:gridCol>
                <a:gridCol w="1923802">
                  <a:extLst>
                    <a:ext uri="{9D8B030D-6E8A-4147-A177-3AD203B41FA5}">
                      <a16:colId xmlns:a16="http://schemas.microsoft.com/office/drawing/2014/main" val="1330445042"/>
                    </a:ext>
                  </a:extLst>
                </a:gridCol>
              </a:tblGrid>
              <a:tr h="497814">
                <a:tc>
                  <a:txBody>
                    <a:bodyPr/>
                    <a:lstStyle/>
                    <a:p>
                      <a:pPr algn="just">
                        <a:lnSpc>
                          <a:spcPct val="150000"/>
                        </a:lnSpc>
                        <a:spcAft>
                          <a:spcPts val="0"/>
                        </a:spcAft>
                      </a:pPr>
                      <a:r>
                        <a:rPr lang="vi-VN" sz="2000" dirty="0" smtClean="0">
                          <a:effectLst/>
                          <a:latin typeface="Arial" panose="020B0604020202020204" pitchFamily="34" charset="0"/>
                          <a:ea typeface="Calibri" panose="020F0502020204030204" pitchFamily="34" charset="0"/>
                          <a:cs typeface="Arial" panose="020B0604020202020204" pitchFamily="34" charset="0"/>
                        </a:rPr>
                        <a:t>Thành</a:t>
                      </a:r>
                      <a:r>
                        <a:rPr lang="vi-VN" sz="2000" baseline="0" dirty="0" smtClean="0">
                          <a:effectLst/>
                          <a:latin typeface="Arial" panose="020B0604020202020204" pitchFamily="34" charset="0"/>
                          <a:ea typeface="Calibri" panose="020F0502020204030204" pitchFamily="34" charset="0"/>
                          <a:cs typeface="Arial" panose="020B0604020202020204" pitchFamily="34" charset="0"/>
                        </a:rPr>
                        <a:t> phần bạch cầu</a:t>
                      </a:r>
                    </a:p>
                  </a:txBody>
                  <a:tcPr marL="68580" marR="68580" marT="0" marB="0"/>
                </a:tc>
                <a:tc>
                  <a:txBody>
                    <a:bodyPr/>
                    <a:lstStyle/>
                    <a:p>
                      <a:pPr algn="ctr">
                        <a:lnSpc>
                          <a:spcPct val="150000"/>
                        </a:lnSpc>
                        <a:spcAft>
                          <a:spcPts val="0"/>
                        </a:spcAft>
                      </a:pPr>
                      <a:r>
                        <a:rPr lang="vi-VN" sz="20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rPr>
                        <a:t>Tỉ lệ</a:t>
                      </a:r>
                      <a:r>
                        <a:rPr lang="en-US" sz="20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rPr>
                        <a:t> (%)</a:t>
                      </a:r>
                      <a:endParaRPr lang="vi-VN" sz="20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53060720"/>
                  </a:ext>
                </a:extLst>
              </a:tr>
              <a:tr h="497814">
                <a:tc>
                  <a:txBody>
                    <a:bodyPr/>
                    <a:lstStyle/>
                    <a:p>
                      <a:pPr algn="just">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Bạch cầu hạt đa nhân trung </a:t>
                      </a:r>
                      <a:r>
                        <a:rPr lang="en-US" sz="2000" dirty="0" smtClean="0">
                          <a:solidFill>
                            <a:srgbClr val="002060"/>
                          </a:solidFill>
                          <a:effectLst/>
                          <a:latin typeface="Arial" panose="020B0604020202020204" pitchFamily="34" charset="0"/>
                          <a:cs typeface="Arial" panose="020B0604020202020204" pitchFamily="34" charset="0"/>
                        </a:rPr>
                        <a:t>tính</a:t>
                      </a:r>
                    </a:p>
                  </a:txBody>
                  <a:tcPr marL="68580" marR="68580" marT="0" marB="0">
                    <a:solidFill>
                      <a:srgbClr val="FFFFCC"/>
                    </a:solidFill>
                  </a:tcPr>
                </a:tc>
                <a:tc>
                  <a:txBody>
                    <a:bodyPr/>
                    <a:lstStyle/>
                    <a:p>
                      <a:pPr algn="ctr">
                        <a:lnSpc>
                          <a:spcPct val="150000"/>
                        </a:lnSpc>
                        <a:spcAft>
                          <a:spcPts val="0"/>
                        </a:spcAft>
                      </a:pPr>
                      <a:r>
                        <a:rPr lang="en-US" sz="2000" b="1" dirty="0" smtClean="0">
                          <a:solidFill>
                            <a:srgbClr val="FF0000"/>
                          </a:solidFill>
                          <a:effectLst/>
                          <a:latin typeface="Arial" panose="020B0604020202020204" pitchFamily="34" charset="0"/>
                          <a:cs typeface="Arial" panose="020B0604020202020204" pitchFamily="34" charset="0"/>
                        </a:rPr>
                        <a:t>30</a:t>
                      </a:r>
                      <a:r>
                        <a:rPr lang="vi-VN" sz="2000" b="1" dirty="0" smtClean="0">
                          <a:solidFill>
                            <a:srgbClr val="FF0000"/>
                          </a:solidFill>
                          <a:effectLst/>
                          <a:latin typeface="Arial" panose="020B0604020202020204" pitchFamily="34" charset="0"/>
                          <a:cs typeface="Arial" panose="020B0604020202020204" pitchFamily="34" charset="0"/>
                        </a:rPr>
                        <a:t>  </a:t>
                      </a:r>
                      <a:r>
                        <a:rPr lang="vi-VN"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3814076133"/>
                  </a:ext>
                </a:extLst>
              </a:tr>
              <a:tr h="497814">
                <a:tc>
                  <a:txBody>
                    <a:bodyPr/>
                    <a:lstStyle/>
                    <a:p>
                      <a:pPr algn="just">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Lymphocyte</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b="1" dirty="0" smtClean="0">
                          <a:solidFill>
                            <a:srgbClr val="FF0000"/>
                          </a:solidFill>
                          <a:effectLst/>
                          <a:latin typeface="Arial" panose="020B0604020202020204" pitchFamily="34" charset="0"/>
                          <a:cs typeface="Arial" panose="020B0604020202020204" pitchFamily="34" charset="0"/>
                        </a:rPr>
                        <a:t> 60</a:t>
                      </a:r>
                      <a:r>
                        <a:rPr lang="vi-VN" sz="2000" b="1" dirty="0" smtClean="0">
                          <a:solidFill>
                            <a:srgbClr val="FF0000"/>
                          </a:solidFill>
                          <a:effectLst/>
                          <a:latin typeface="Arial" panose="020B0604020202020204" pitchFamily="34" charset="0"/>
                          <a:cs typeface="Arial" panose="020B0604020202020204" pitchFamily="34" charset="0"/>
                        </a:rPr>
                        <a:t>  </a:t>
                      </a:r>
                      <a:r>
                        <a:rPr lang="vi-VN"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316400460"/>
                  </a:ext>
                </a:extLst>
              </a:tr>
              <a:tr h="497814">
                <a:tc>
                  <a:txBody>
                    <a:bodyPr/>
                    <a:lstStyle/>
                    <a:p>
                      <a:pPr algn="just">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Monocyte</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5,4</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368980518"/>
                  </a:ext>
                </a:extLst>
              </a:tr>
              <a:tr h="497814">
                <a:tc>
                  <a:txBody>
                    <a:bodyPr/>
                    <a:lstStyle/>
                    <a:p>
                      <a:pPr algn="just">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Eosinophil</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3,3</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898990851"/>
                  </a:ext>
                </a:extLst>
              </a:tr>
              <a:tr h="497814">
                <a:tc>
                  <a:txBody>
                    <a:bodyPr/>
                    <a:lstStyle/>
                    <a:p>
                      <a:pPr algn="just">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Basophil</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1,3</a:t>
                      </a:r>
                      <a:r>
                        <a:rPr lang="en-US" sz="2000" baseline="0" dirty="0" smtClean="0">
                          <a:solidFill>
                            <a:srgbClr val="002060"/>
                          </a:solidFill>
                          <a:effectLst/>
                          <a:latin typeface="Arial" panose="020B0604020202020204" pitchFamily="34" charset="0"/>
                          <a:cs typeface="Arial" panose="020B0604020202020204" pitchFamily="34" charset="0"/>
                        </a:rPr>
                        <a:t> </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441392098"/>
                  </a:ext>
                </a:extLst>
              </a:tr>
            </a:tbl>
          </a:graphicData>
        </a:graphic>
      </p:graphicFrame>
      <p:sp>
        <p:nvSpPr>
          <p:cNvPr id="5" name="Rectangle 4"/>
          <p:cNvSpPr/>
          <p:nvPr/>
        </p:nvSpPr>
        <p:spPr>
          <a:xfrm>
            <a:off x="381000" y="4832638"/>
            <a:ext cx="8534400" cy="1446550"/>
          </a:xfrm>
          <a:prstGeom prst="rect">
            <a:avLst/>
          </a:prstGeom>
        </p:spPr>
        <p:txBody>
          <a:bodyPr wrap="square">
            <a:spAutoFit/>
          </a:bodyPr>
          <a:lstStyle/>
          <a:p>
            <a:pPr algn="just"/>
            <a:r>
              <a:rPr lang="vi-VN" sz="2200" dirty="0" smtClean="0">
                <a:solidFill>
                  <a:srgbClr val="0000CC"/>
                </a:solidFill>
              </a:rPr>
              <a:t>KL</a:t>
            </a:r>
            <a:r>
              <a:rPr lang="vi-VN" sz="2200" dirty="0">
                <a:solidFill>
                  <a:srgbClr val="0000CC"/>
                </a:solidFill>
              </a:rPr>
              <a:t>: giảm 3 dòng tế bào máu, không ghi nhận tế bào bất </a:t>
            </a:r>
            <a:r>
              <a:rPr lang="vi-VN" sz="2200" dirty="0" smtClean="0">
                <a:solidFill>
                  <a:srgbClr val="0000CC"/>
                </a:solidFill>
              </a:rPr>
              <a:t>thường, </a:t>
            </a:r>
            <a:r>
              <a:rPr lang="vi-VN" sz="2200" dirty="0">
                <a:solidFill>
                  <a:srgbClr val="0000CC"/>
                </a:solidFill>
              </a:rPr>
              <a:t>nghĩ nhiều đến bệnh suy tủy xương.</a:t>
            </a:r>
          </a:p>
          <a:p>
            <a:pPr algn="just"/>
            <a:endParaRPr lang="vi-VN" sz="2200" dirty="0" smtClean="0">
              <a:solidFill>
                <a:srgbClr val="0000CC"/>
              </a:solidFill>
            </a:endParaRPr>
          </a:p>
          <a:p>
            <a:pPr algn="just"/>
            <a:endParaRPr lang="vi-VN" sz="2200" dirty="0">
              <a:solidFill>
                <a:srgbClr val="0000CC"/>
              </a:solidFill>
            </a:endParaRPr>
          </a:p>
        </p:txBody>
      </p:sp>
      <p:sp>
        <p:nvSpPr>
          <p:cNvPr id="6" name="Right Arrow 5"/>
          <p:cNvSpPr/>
          <p:nvPr/>
        </p:nvSpPr>
        <p:spPr>
          <a:xfrm>
            <a:off x="0" y="4999037"/>
            <a:ext cx="381000" cy="1063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46487146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455612"/>
            <a:ext cx="8534400" cy="4754563"/>
          </a:xfrm>
        </p:spPr>
        <p:txBody>
          <a:bodyPr>
            <a:normAutofit/>
          </a:bodyPr>
          <a:lstStyle/>
          <a:p>
            <a:pPr marL="0" indent="0">
              <a:buNone/>
            </a:pPr>
            <a:r>
              <a:rPr lang="vi-VN" sz="2400" b="1" u="sng" dirty="0" smtClean="0">
                <a:solidFill>
                  <a:srgbClr val="FF0066"/>
                </a:solidFill>
              </a:rPr>
              <a:t>3. Kết quả tủy đồ</a:t>
            </a:r>
          </a:p>
          <a:p>
            <a:pPr marL="0" indent="0">
              <a:buNone/>
            </a:pPr>
            <a:endParaRPr lang="vi-VN" sz="2400" dirty="0" smtClean="0">
              <a:solidFill>
                <a:srgbClr val="FF0066"/>
              </a:solidFill>
            </a:endParaRPr>
          </a:p>
          <a:p>
            <a:pPr marL="0" indent="0">
              <a:buNone/>
            </a:pPr>
            <a:endParaRPr lang="vi-VN" sz="2400" dirty="0"/>
          </a:p>
        </p:txBody>
      </p:sp>
      <p:sp>
        <p:nvSpPr>
          <p:cNvPr id="4" name="Slide Number Placeholder 3"/>
          <p:cNvSpPr>
            <a:spLocks noGrp="1"/>
          </p:cNvSpPr>
          <p:nvPr>
            <p:ph type="sldNum" sz="quarter" idx="12"/>
          </p:nvPr>
        </p:nvSpPr>
        <p:spPr/>
        <p:txBody>
          <a:bodyPr/>
          <a:lstStyle/>
          <a:p>
            <a:fld id="{F29E24E3-7DF3-4851-83BC-07938BF2A0B3}" type="slidenum">
              <a:rPr lang="en-US" smtClean="0"/>
              <a:t>41</a:t>
            </a:fld>
            <a:endParaRPr lang="en-US"/>
          </a:p>
        </p:txBody>
      </p:sp>
      <p:sp>
        <p:nvSpPr>
          <p:cNvPr id="5" name="Rectangle 4"/>
          <p:cNvSpPr/>
          <p:nvPr/>
        </p:nvSpPr>
        <p:spPr>
          <a:xfrm>
            <a:off x="228600" y="5321598"/>
            <a:ext cx="8562109" cy="1569660"/>
          </a:xfrm>
          <a:prstGeom prst="rect">
            <a:avLst/>
          </a:prstGeom>
        </p:spPr>
        <p:txBody>
          <a:bodyPr wrap="square">
            <a:spAutoFit/>
          </a:bodyPr>
          <a:lstStyle/>
          <a:p>
            <a:pPr algn="just"/>
            <a:r>
              <a:rPr lang="vi-VN" sz="2400" dirty="0">
                <a:solidFill>
                  <a:srgbClr val="0000CC"/>
                </a:solidFill>
              </a:rPr>
              <a:t>Tủy đồ: tủy nghèo tế bào, mật độ tế bào tủy 20%, hiện diện ít tế bào đầu dòng dòng tủy, dòng hồng cầu nhân, nguyên mẫu tiểu cầu, tế bào mỡ tăng sinh. Không thấy tế bào ác tính, không có sự tăng sinh mô đệm, mô liên kết.</a:t>
            </a:r>
          </a:p>
        </p:txBody>
      </p:sp>
      <p:pic>
        <p:nvPicPr>
          <p:cNvPr id="2" name="Picture 1"/>
          <p:cNvPicPr>
            <a:picLocks noChangeAspect="1"/>
          </p:cNvPicPr>
          <p:nvPr/>
        </p:nvPicPr>
        <p:blipFill>
          <a:blip r:embed="rId3"/>
          <a:stretch>
            <a:fillRect/>
          </a:stretch>
        </p:blipFill>
        <p:spPr>
          <a:xfrm>
            <a:off x="7594" y="1447799"/>
            <a:ext cx="4869206" cy="3194199"/>
          </a:xfrm>
          <a:prstGeom prst="rect">
            <a:avLst/>
          </a:prstGeom>
        </p:spPr>
      </p:pic>
      <p:sp>
        <p:nvSpPr>
          <p:cNvPr id="6" name="TextBox 5"/>
          <p:cNvSpPr txBox="1"/>
          <p:nvPr/>
        </p:nvSpPr>
        <p:spPr>
          <a:xfrm>
            <a:off x="304800" y="4648200"/>
            <a:ext cx="4412092" cy="400110"/>
          </a:xfrm>
          <a:prstGeom prst="rect">
            <a:avLst/>
          </a:prstGeom>
          <a:noFill/>
        </p:spPr>
        <p:txBody>
          <a:bodyPr wrap="square" rtlCol="0">
            <a:spAutoFit/>
          </a:bodyPr>
          <a:lstStyle/>
          <a:p>
            <a:r>
              <a:rPr lang="en-US" sz="2000" b="1" i="1" u="sng" dirty="0" smtClean="0">
                <a:solidFill>
                  <a:srgbClr val="C00000"/>
                </a:solidFill>
                <a:latin typeface="Arial" panose="020B0604020202020204" pitchFamily="34" charset="0"/>
                <a:cs typeface="Arial" panose="020B0604020202020204" pitchFamily="34" charset="0"/>
              </a:rPr>
              <a:t>Hình 6.</a:t>
            </a:r>
            <a:r>
              <a:rPr lang="en-US" sz="2000" b="1" i="1" dirty="0" smtClean="0">
                <a:solidFill>
                  <a:srgbClr val="C00000"/>
                </a:solidFill>
                <a:latin typeface="Arial" panose="020B0604020202020204" pitchFamily="34" charset="0"/>
                <a:cs typeface="Arial" panose="020B0604020202020204" pitchFamily="34" charset="0"/>
              </a:rPr>
              <a:t> Tủy xương bình thường</a:t>
            </a:r>
            <a:endParaRPr lang="vi-VN" sz="2000" b="1" i="1" dirty="0">
              <a:solidFill>
                <a:srgbClr val="C00000"/>
              </a:solidFill>
              <a:latin typeface="Arial" panose="020B0604020202020204" pitchFamily="34" charset="0"/>
              <a:cs typeface="Arial" panose="020B0604020202020204" pitchFamily="34" charset="0"/>
            </a:endParaRPr>
          </a:p>
        </p:txBody>
      </p:sp>
      <p:sp>
        <p:nvSpPr>
          <p:cNvPr id="9" name="Rectangle 8"/>
          <p:cNvSpPr/>
          <p:nvPr/>
        </p:nvSpPr>
        <p:spPr>
          <a:xfrm>
            <a:off x="4876371" y="4648200"/>
            <a:ext cx="4115229" cy="400110"/>
          </a:xfrm>
          <a:prstGeom prst="rect">
            <a:avLst/>
          </a:prstGeom>
        </p:spPr>
        <p:txBody>
          <a:bodyPr wrap="none">
            <a:spAutoFit/>
          </a:bodyPr>
          <a:lstStyle/>
          <a:p>
            <a:r>
              <a:rPr lang="vi-VN" sz="2000" b="1" i="1" u="sng" dirty="0">
                <a:solidFill>
                  <a:srgbClr val="C00000"/>
                </a:solidFill>
              </a:rPr>
              <a:t>Hình </a:t>
            </a:r>
            <a:r>
              <a:rPr lang="vi-VN" sz="2000" b="1" i="1" u="sng" dirty="0" smtClean="0">
                <a:solidFill>
                  <a:srgbClr val="C00000"/>
                </a:solidFill>
              </a:rPr>
              <a:t>7</a:t>
            </a:r>
            <a:r>
              <a:rPr lang="vi-VN" sz="2000" b="1" i="1" dirty="0" smtClean="0">
                <a:solidFill>
                  <a:srgbClr val="C00000"/>
                </a:solidFill>
              </a:rPr>
              <a:t>. </a:t>
            </a:r>
            <a:r>
              <a:rPr lang="vi-VN" sz="2000" b="1" i="1" dirty="0">
                <a:solidFill>
                  <a:srgbClr val="C00000"/>
                </a:solidFill>
              </a:rPr>
              <a:t>Tủy xương </a:t>
            </a:r>
            <a:r>
              <a:rPr lang="vi-VN" sz="2000" b="1" i="1" dirty="0" smtClean="0">
                <a:solidFill>
                  <a:srgbClr val="C00000"/>
                </a:solidFill>
              </a:rPr>
              <a:t>nghèo tế bào</a:t>
            </a:r>
            <a:endParaRPr lang="vi-VN" sz="2000" b="1" i="1" dirty="0">
              <a:solidFill>
                <a:srgbClr val="C00000"/>
              </a:solidFill>
            </a:endParaRPr>
          </a:p>
        </p:txBody>
      </p:sp>
      <p:pic>
        <p:nvPicPr>
          <p:cNvPr id="11" name="Picture 10"/>
          <p:cNvPicPr>
            <a:picLocks noChangeAspect="1"/>
          </p:cNvPicPr>
          <p:nvPr/>
        </p:nvPicPr>
        <p:blipFill>
          <a:blip r:embed="rId4"/>
          <a:stretch>
            <a:fillRect/>
          </a:stretch>
        </p:blipFill>
        <p:spPr>
          <a:xfrm>
            <a:off x="4876800" y="1454889"/>
            <a:ext cx="4240445" cy="3221745"/>
          </a:xfrm>
          <a:prstGeom prst="rect">
            <a:avLst/>
          </a:prstGeom>
        </p:spPr>
      </p:pic>
    </p:spTree>
    <p:extLst>
      <p:ext uri="{BB962C8B-B14F-4D97-AF65-F5344CB8AC3E}">
        <p14:creationId xmlns:p14="http://schemas.microsoft.com/office/powerpoint/2010/main" val="234771307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0554" y="218412"/>
            <a:ext cx="8458200" cy="4754563"/>
          </a:xfrm>
        </p:spPr>
        <p:txBody>
          <a:bodyPr>
            <a:normAutofit/>
          </a:bodyPr>
          <a:lstStyle/>
          <a:p>
            <a:pPr marL="0" indent="0">
              <a:buNone/>
            </a:pPr>
            <a:r>
              <a:rPr lang="vi-VN" sz="2400" b="1" u="sng" dirty="0">
                <a:solidFill>
                  <a:srgbClr val="FF0066"/>
                </a:solidFill>
              </a:rPr>
              <a:t>3. Kết quả tủy đồ</a:t>
            </a:r>
          </a:p>
          <a:p>
            <a:pPr marL="0" indent="0">
              <a:buNone/>
            </a:pPr>
            <a:endParaRPr lang="vi-VN" sz="2400" dirty="0"/>
          </a:p>
        </p:txBody>
      </p:sp>
      <p:sp>
        <p:nvSpPr>
          <p:cNvPr id="4" name="Slide Number Placeholder 3"/>
          <p:cNvSpPr>
            <a:spLocks noGrp="1"/>
          </p:cNvSpPr>
          <p:nvPr>
            <p:ph type="sldNum" sz="quarter" idx="12"/>
          </p:nvPr>
        </p:nvSpPr>
        <p:spPr/>
        <p:txBody>
          <a:bodyPr/>
          <a:lstStyle/>
          <a:p>
            <a:fld id="{F29E24E3-7DF3-4851-83BC-07938BF2A0B3}" type="slidenum">
              <a:rPr lang="en-US" smtClean="0"/>
              <a:t>42</a:t>
            </a:fld>
            <a:endParaRPr lang="en-US"/>
          </a:p>
        </p:txBody>
      </p:sp>
      <p:sp>
        <p:nvSpPr>
          <p:cNvPr id="5" name="Rectangle 4"/>
          <p:cNvSpPr/>
          <p:nvPr/>
        </p:nvSpPr>
        <p:spPr>
          <a:xfrm>
            <a:off x="228600" y="5321598"/>
            <a:ext cx="8562109" cy="1569660"/>
          </a:xfrm>
          <a:prstGeom prst="rect">
            <a:avLst/>
          </a:prstGeom>
        </p:spPr>
        <p:txBody>
          <a:bodyPr wrap="square">
            <a:spAutoFit/>
          </a:bodyPr>
          <a:lstStyle/>
          <a:p>
            <a:pPr algn="just"/>
            <a:r>
              <a:rPr lang="vi-VN" sz="2400" dirty="0">
                <a:solidFill>
                  <a:srgbClr val="0000CC"/>
                </a:solidFill>
              </a:rPr>
              <a:t>Tủy đồ: tủy nghèo tế bào, mật độ tế bào tủy 20%, hiện diện ít tế bào đầu dòng dòng tủy, dòng hồng cầu nhân, nguyên mẫu tiểu cầu, tế bào mỡ tăng sinh. Không thấy tế bào ác tính, không có sự tăng sinh mô đệm, mô liên kết.</a:t>
            </a:r>
          </a:p>
        </p:txBody>
      </p:sp>
      <p:pic>
        <p:nvPicPr>
          <p:cNvPr id="7" name="Picture 6"/>
          <p:cNvPicPr>
            <a:picLocks noChangeAspect="1"/>
          </p:cNvPicPr>
          <p:nvPr/>
        </p:nvPicPr>
        <p:blipFill>
          <a:blip r:embed="rId3"/>
          <a:stretch>
            <a:fillRect/>
          </a:stretch>
        </p:blipFill>
        <p:spPr>
          <a:xfrm>
            <a:off x="1828800" y="609600"/>
            <a:ext cx="5673795" cy="4251305"/>
          </a:xfrm>
          <a:prstGeom prst="rect">
            <a:avLst/>
          </a:prstGeom>
        </p:spPr>
      </p:pic>
      <p:sp>
        <p:nvSpPr>
          <p:cNvPr id="9" name="Rectangle 8"/>
          <p:cNvSpPr/>
          <p:nvPr/>
        </p:nvSpPr>
        <p:spPr>
          <a:xfrm>
            <a:off x="2642797" y="4937105"/>
            <a:ext cx="4129657" cy="400110"/>
          </a:xfrm>
          <a:prstGeom prst="rect">
            <a:avLst/>
          </a:prstGeom>
        </p:spPr>
        <p:txBody>
          <a:bodyPr wrap="none">
            <a:spAutoFit/>
          </a:bodyPr>
          <a:lstStyle/>
          <a:p>
            <a:r>
              <a:rPr lang="vi-VN" sz="2000" b="1" i="1" u="sng" dirty="0">
                <a:solidFill>
                  <a:srgbClr val="FF0066"/>
                </a:solidFill>
              </a:rPr>
              <a:t>Hình </a:t>
            </a:r>
            <a:r>
              <a:rPr lang="vi-VN" sz="2000" b="1" i="1" u="sng" dirty="0" smtClean="0">
                <a:solidFill>
                  <a:srgbClr val="FF0066"/>
                </a:solidFill>
              </a:rPr>
              <a:t>8.</a:t>
            </a:r>
            <a:r>
              <a:rPr lang="vi-VN" sz="2000" b="1" dirty="0" smtClean="0">
                <a:solidFill>
                  <a:srgbClr val="FF0066"/>
                </a:solidFill>
              </a:rPr>
              <a:t> </a:t>
            </a:r>
            <a:r>
              <a:rPr lang="vi-VN" sz="2000" b="1" dirty="0">
                <a:solidFill>
                  <a:srgbClr val="FF0066"/>
                </a:solidFill>
              </a:rPr>
              <a:t>Tủy xương nghèo tế bào</a:t>
            </a:r>
          </a:p>
        </p:txBody>
      </p:sp>
    </p:spTree>
    <p:extLst>
      <p:ext uri="{BB962C8B-B14F-4D97-AF65-F5344CB8AC3E}">
        <p14:creationId xmlns:p14="http://schemas.microsoft.com/office/powerpoint/2010/main" val="18387338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685800"/>
            <a:ext cx="8458200" cy="4351338"/>
          </a:xfrm>
        </p:spPr>
        <p:txBody>
          <a:bodyPr>
            <a:normAutofit/>
          </a:bodyPr>
          <a:lstStyle/>
          <a:p>
            <a:pPr marL="0" lvl="0" indent="0">
              <a:buNone/>
            </a:pPr>
            <a:r>
              <a:rPr lang="vi-VN" sz="2400" b="1" u="sng" dirty="0">
                <a:solidFill>
                  <a:srgbClr val="0000CC"/>
                </a:solidFill>
              </a:rPr>
              <a:t>CÂU HỎI </a:t>
            </a:r>
            <a:r>
              <a:rPr lang="vi-VN" sz="2400" b="1" u="sng" dirty="0" smtClean="0">
                <a:solidFill>
                  <a:srgbClr val="0000CC"/>
                </a:solidFill>
              </a:rPr>
              <a:t>12</a:t>
            </a:r>
            <a:r>
              <a:rPr lang="vi-VN" sz="2400" b="1" dirty="0" smtClean="0">
                <a:solidFill>
                  <a:srgbClr val="0000CC"/>
                </a:solidFill>
              </a:rPr>
              <a:t>:</a:t>
            </a:r>
            <a:endParaRPr lang="vi-VN" sz="2400" b="1" dirty="0">
              <a:solidFill>
                <a:srgbClr val="0000CC"/>
              </a:solidFill>
            </a:endParaRPr>
          </a:p>
          <a:p>
            <a:pPr marL="0" indent="0" algn="just">
              <a:buNone/>
            </a:pPr>
            <a:r>
              <a:rPr lang="vi-VN" sz="2400" b="1" dirty="0" smtClean="0">
                <a:solidFill>
                  <a:srgbClr val="FF0066"/>
                </a:solidFill>
                <a:cs typeface="Arial" pitchFamily="34" charset="0"/>
              </a:rPr>
              <a:t>Phân </a:t>
            </a:r>
            <a:r>
              <a:rPr lang="vi-VN" sz="2400" b="1" dirty="0">
                <a:solidFill>
                  <a:srgbClr val="FF0066"/>
                </a:solidFill>
                <a:cs typeface="Arial" pitchFamily="34" charset="0"/>
              </a:rPr>
              <a:t>tích kết quả xét nghiệm tủy </a:t>
            </a:r>
            <a:r>
              <a:rPr lang="vi-VN" sz="2400" b="1" dirty="0" smtClean="0">
                <a:solidFill>
                  <a:srgbClr val="FF0066"/>
                </a:solidFill>
                <a:cs typeface="Arial" pitchFamily="34" charset="0"/>
              </a:rPr>
              <a:t>đồ, </a:t>
            </a:r>
            <a:r>
              <a:rPr lang="vi-VN" sz="2400" b="1" dirty="0">
                <a:solidFill>
                  <a:srgbClr val="FF0066"/>
                </a:solidFill>
                <a:cs typeface="Arial" pitchFamily="34" charset="0"/>
              </a:rPr>
              <a:t>kết quả xét nghiệm có phù hợp với chẩn đoán bệnh Suy tủy xương không, có nghĩ đến chẩn đoán khác không?</a:t>
            </a:r>
            <a:endParaRPr lang="en-US" sz="2400" b="1" dirty="0">
              <a:solidFill>
                <a:srgbClr val="FF0066"/>
              </a:solidFill>
              <a:latin typeface="Arial" pitchFamily="34" charset="0"/>
              <a:cs typeface="Arial" pitchFamily="34" charset="0"/>
            </a:endParaRPr>
          </a:p>
          <a:p>
            <a:pPr marL="0" indent="0">
              <a:buNone/>
            </a:pPr>
            <a:endParaRPr lang="vi-VN" sz="2400" dirty="0">
              <a:solidFill>
                <a:srgbClr val="FF0066"/>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43</a:t>
            </a:fld>
            <a:endParaRPr lang="en-US"/>
          </a:p>
        </p:txBody>
      </p:sp>
    </p:spTree>
    <p:extLst>
      <p:ext uri="{BB962C8B-B14F-4D97-AF65-F5344CB8AC3E}">
        <p14:creationId xmlns:p14="http://schemas.microsoft.com/office/powerpoint/2010/main" val="239287250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686800" cy="5059363"/>
          </a:xfrm>
        </p:spPr>
        <p:txBody>
          <a:bodyPr>
            <a:normAutofit/>
          </a:bodyPr>
          <a:lstStyle/>
          <a:p>
            <a:pPr marL="0" lvl="0" indent="0">
              <a:buNone/>
            </a:pPr>
            <a:r>
              <a:rPr lang="vi-VN" sz="2400" b="1" u="sng" dirty="0">
                <a:solidFill>
                  <a:srgbClr val="0000CC"/>
                </a:solidFill>
              </a:rPr>
              <a:t>CÂU HỎI </a:t>
            </a:r>
            <a:r>
              <a:rPr lang="vi-VN" sz="2400" b="1" u="sng" dirty="0" smtClean="0">
                <a:solidFill>
                  <a:srgbClr val="0000CC"/>
                </a:solidFill>
              </a:rPr>
              <a:t>12</a:t>
            </a:r>
            <a:r>
              <a:rPr lang="vi-VN" sz="2400" b="1" dirty="0" smtClean="0">
                <a:solidFill>
                  <a:srgbClr val="0000CC"/>
                </a:solidFill>
              </a:rPr>
              <a:t>:</a:t>
            </a:r>
            <a:endParaRPr lang="vi-VN" sz="2400" b="1" dirty="0">
              <a:solidFill>
                <a:srgbClr val="0000CC"/>
              </a:solidFill>
            </a:endParaRPr>
          </a:p>
          <a:p>
            <a:pPr marL="0" indent="0">
              <a:buNone/>
            </a:pPr>
            <a:r>
              <a:rPr lang="vi-VN" sz="2400" b="1" dirty="0" smtClean="0">
                <a:solidFill>
                  <a:srgbClr val="FF0066"/>
                </a:solidFill>
                <a:latin typeface="Arial" panose="020B0604020202020204" pitchFamily="34" charset="0"/>
                <a:cs typeface="Arial" panose="020B0604020202020204" pitchFamily="34" charset="0"/>
              </a:rPr>
              <a:t>Phân </a:t>
            </a:r>
            <a:r>
              <a:rPr lang="vi-VN" sz="2400" b="1" dirty="0">
                <a:solidFill>
                  <a:srgbClr val="FF0066"/>
                </a:solidFill>
                <a:latin typeface="Arial" panose="020B0604020202020204" pitchFamily="34" charset="0"/>
                <a:cs typeface="Arial" panose="020B0604020202020204" pitchFamily="34" charset="0"/>
              </a:rPr>
              <a:t>tích kết quả tủy đồ và cho biết chẩn đoán phù hợp </a:t>
            </a:r>
            <a:r>
              <a:rPr lang="vi-VN" sz="2400" b="1" dirty="0" smtClean="0">
                <a:solidFill>
                  <a:srgbClr val="FF0066"/>
                </a:solidFill>
                <a:latin typeface="Arial" panose="020B0604020202020204" pitchFamily="34" charset="0"/>
                <a:cs typeface="Arial" panose="020B0604020202020204" pitchFamily="34" charset="0"/>
              </a:rPr>
              <a:t>nhất:</a:t>
            </a:r>
          </a:p>
          <a:p>
            <a:pPr>
              <a:buFont typeface="Wingdings" panose="05000000000000000000" pitchFamily="2" charset="2"/>
              <a:buChar char="Ø"/>
            </a:pPr>
            <a:r>
              <a:rPr lang="vi-VN" sz="2400" dirty="0" smtClean="0">
                <a:solidFill>
                  <a:srgbClr val="0000CC"/>
                </a:solidFill>
              </a:rPr>
              <a:t> Mật độ tế bào tủy: 20% </a:t>
            </a:r>
            <a:r>
              <a:rPr lang="vi-VN" sz="2400" b="1" dirty="0" smtClean="0">
                <a:solidFill>
                  <a:srgbClr val="FF0000"/>
                </a:solidFill>
                <a:sym typeface="Symbol" panose="05050102010706020507" pitchFamily="18" charset="2"/>
              </a:rPr>
              <a:t> (&lt; 30%)</a:t>
            </a:r>
            <a:endParaRPr lang="vi-VN" sz="2400" b="1" dirty="0" smtClean="0">
              <a:solidFill>
                <a:srgbClr val="FF0000"/>
              </a:solidFill>
            </a:endParaRPr>
          </a:p>
          <a:p>
            <a:pPr>
              <a:buFont typeface="Wingdings" panose="05000000000000000000" pitchFamily="2" charset="2"/>
              <a:buChar char="Ø"/>
            </a:pPr>
            <a:r>
              <a:rPr lang="vi-VN" sz="2400" dirty="0" smtClean="0">
                <a:solidFill>
                  <a:srgbClr val="0000CC"/>
                </a:solidFill>
              </a:rPr>
              <a:t> Hiện diện </a:t>
            </a:r>
            <a:r>
              <a:rPr lang="vi-VN" sz="2400" dirty="0">
                <a:solidFill>
                  <a:srgbClr val="0000CC"/>
                </a:solidFill>
              </a:rPr>
              <a:t>ít tế bào đầu dòng dòng tủy, dòng hồng cầu nhân, nguyên mẫu tiểu </a:t>
            </a:r>
            <a:r>
              <a:rPr lang="vi-VN" sz="2400" dirty="0" smtClean="0">
                <a:solidFill>
                  <a:srgbClr val="0000CC"/>
                </a:solidFill>
              </a:rPr>
              <a:t>cầu</a:t>
            </a:r>
          </a:p>
          <a:p>
            <a:pPr>
              <a:buFont typeface="Wingdings" panose="05000000000000000000" pitchFamily="2" charset="2"/>
              <a:buChar char="Ø"/>
            </a:pPr>
            <a:r>
              <a:rPr lang="vi-VN" sz="2400" dirty="0" smtClean="0">
                <a:solidFill>
                  <a:srgbClr val="0000CC"/>
                </a:solidFill>
              </a:rPr>
              <a:t> Tế bào </a:t>
            </a:r>
            <a:r>
              <a:rPr lang="vi-VN" sz="2400" dirty="0">
                <a:solidFill>
                  <a:srgbClr val="0000CC"/>
                </a:solidFill>
              </a:rPr>
              <a:t>mỡ tăng sinh. </a:t>
            </a:r>
            <a:endParaRPr lang="vi-VN" sz="2400" dirty="0" smtClean="0">
              <a:solidFill>
                <a:srgbClr val="0000CC"/>
              </a:solidFill>
            </a:endParaRPr>
          </a:p>
          <a:p>
            <a:pPr>
              <a:buFont typeface="Wingdings" panose="05000000000000000000" pitchFamily="2" charset="2"/>
              <a:buChar char="Ø"/>
            </a:pPr>
            <a:r>
              <a:rPr lang="vi-VN" sz="2400" dirty="0" smtClean="0">
                <a:solidFill>
                  <a:srgbClr val="0000CC"/>
                </a:solidFill>
              </a:rPr>
              <a:t> Không </a:t>
            </a:r>
            <a:r>
              <a:rPr lang="vi-VN" sz="2400" dirty="0">
                <a:solidFill>
                  <a:srgbClr val="0000CC"/>
                </a:solidFill>
              </a:rPr>
              <a:t>thấy tế bào ác </a:t>
            </a:r>
            <a:r>
              <a:rPr lang="vi-VN" sz="2400" dirty="0" smtClean="0">
                <a:solidFill>
                  <a:srgbClr val="0000CC"/>
                </a:solidFill>
              </a:rPr>
              <a:t>tính</a:t>
            </a:r>
          </a:p>
          <a:p>
            <a:pPr>
              <a:buFont typeface="Wingdings" panose="05000000000000000000" pitchFamily="2" charset="2"/>
              <a:buChar char="Ø"/>
            </a:pPr>
            <a:r>
              <a:rPr lang="vi-VN" sz="2400" dirty="0" smtClean="0">
                <a:solidFill>
                  <a:srgbClr val="0000CC"/>
                </a:solidFill>
              </a:rPr>
              <a:t> Không có </a:t>
            </a:r>
            <a:r>
              <a:rPr lang="vi-VN" sz="2400" dirty="0">
                <a:solidFill>
                  <a:srgbClr val="0000CC"/>
                </a:solidFill>
              </a:rPr>
              <a:t>sự tăng sinh mô đệm, mô liên kết</a:t>
            </a:r>
            <a:r>
              <a:rPr lang="vi-VN" sz="2400" dirty="0" smtClean="0">
                <a:solidFill>
                  <a:srgbClr val="0000CC"/>
                </a:solidFill>
              </a:rPr>
              <a:t>.</a:t>
            </a:r>
          </a:p>
          <a:p>
            <a:pPr marL="0" indent="0">
              <a:buNone/>
            </a:pPr>
            <a:r>
              <a:rPr lang="vi-VN" sz="2400" b="1" dirty="0" smtClean="0">
                <a:solidFill>
                  <a:srgbClr val="FF0000"/>
                </a:solidFill>
              </a:rPr>
              <a:t>KL: Suy tủy </a:t>
            </a:r>
            <a:r>
              <a:rPr lang="vi-VN" sz="2400" b="1" dirty="0">
                <a:solidFill>
                  <a:srgbClr val="FF0000"/>
                </a:solidFill>
              </a:rPr>
              <a:t>xương</a:t>
            </a:r>
          </a:p>
          <a:p>
            <a:pPr marL="0" indent="0">
              <a:buNone/>
            </a:pPr>
            <a:r>
              <a:rPr lang="vi-VN" sz="2400" b="1" u="sng" dirty="0" smtClean="0">
                <a:solidFill>
                  <a:srgbClr val="00B050"/>
                </a:solidFill>
              </a:rPr>
              <a:t>Loại trừ</a:t>
            </a:r>
            <a:r>
              <a:rPr lang="vi-VN" sz="2400" b="1" dirty="0" smtClean="0">
                <a:solidFill>
                  <a:srgbClr val="00B050"/>
                </a:solidFill>
              </a:rPr>
              <a:t>: bạch cầu cấp, ung thư di căn tủy xương, xơ tủy xương</a:t>
            </a:r>
          </a:p>
        </p:txBody>
      </p:sp>
      <p:sp>
        <p:nvSpPr>
          <p:cNvPr id="4" name="Slide Number Placeholder 3"/>
          <p:cNvSpPr>
            <a:spLocks noGrp="1"/>
          </p:cNvSpPr>
          <p:nvPr>
            <p:ph type="sldNum" sz="quarter" idx="12"/>
          </p:nvPr>
        </p:nvSpPr>
        <p:spPr/>
        <p:txBody>
          <a:bodyPr/>
          <a:lstStyle/>
          <a:p>
            <a:fld id="{F29E24E3-7DF3-4851-83BC-07938BF2A0B3}" type="slidenum">
              <a:rPr lang="en-US" smtClean="0"/>
              <a:t>44</a:t>
            </a:fld>
            <a:endParaRPr lang="en-US"/>
          </a:p>
        </p:txBody>
      </p:sp>
    </p:spTree>
    <p:extLst>
      <p:ext uri="{BB962C8B-B14F-4D97-AF65-F5344CB8AC3E}">
        <p14:creationId xmlns:p14="http://schemas.microsoft.com/office/powerpoint/2010/main" val="237400864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714375"/>
          </a:xfrm>
        </p:spPr>
        <p:txBody>
          <a:bodyPr>
            <a:normAutofit/>
          </a:bodyPr>
          <a:lstStyle/>
          <a:p>
            <a:r>
              <a:rPr lang="en-US" sz="2400" b="1" dirty="0" smtClean="0">
                <a:solidFill>
                  <a:srgbClr val="FF0066"/>
                </a:solidFill>
                <a:latin typeface="Arial" pitchFamily="34" charset="0"/>
                <a:cs typeface="Arial" pitchFamily="34" charset="0"/>
              </a:rPr>
              <a:t>4. Kết quả sinh </a:t>
            </a:r>
            <a:r>
              <a:rPr lang="en-US" sz="2400" b="1" dirty="0">
                <a:solidFill>
                  <a:srgbClr val="FF0066"/>
                </a:solidFill>
                <a:latin typeface="Arial" pitchFamily="34" charset="0"/>
                <a:cs typeface="Arial" pitchFamily="34" charset="0"/>
              </a:rPr>
              <a:t>thiết tủy </a:t>
            </a:r>
            <a:r>
              <a:rPr lang="en-US" sz="2400" b="1" dirty="0" smtClean="0">
                <a:solidFill>
                  <a:srgbClr val="FF0066"/>
                </a:solidFill>
                <a:latin typeface="Arial" pitchFamily="34" charset="0"/>
                <a:cs typeface="Arial" pitchFamily="34" charset="0"/>
              </a:rPr>
              <a:t>xương</a:t>
            </a:r>
            <a:endParaRPr lang="en-US" sz="2400" b="1" dirty="0">
              <a:solidFill>
                <a:srgbClr val="FF0066"/>
              </a:solidFill>
            </a:endParaRPr>
          </a:p>
        </p:txBody>
      </p:sp>
      <p:sp>
        <p:nvSpPr>
          <p:cNvPr id="3" name="Content Placeholder 2"/>
          <p:cNvSpPr>
            <a:spLocks noGrp="1"/>
          </p:cNvSpPr>
          <p:nvPr>
            <p:ph idx="1"/>
          </p:nvPr>
        </p:nvSpPr>
        <p:spPr>
          <a:xfrm>
            <a:off x="228600" y="989014"/>
            <a:ext cx="8458200" cy="5137150"/>
          </a:xfrm>
        </p:spPr>
        <p:txBody>
          <a:bodyPr>
            <a:normAutofit/>
          </a:bodyPr>
          <a:lstStyle/>
          <a:p>
            <a:pPr marL="0" indent="0" algn="just">
              <a:buNone/>
            </a:pPr>
            <a:r>
              <a:rPr lang="en-US" sz="2400" dirty="0" smtClean="0">
                <a:solidFill>
                  <a:srgbClr val="0000CC"/>
                </a:solidFill>
                <a:latin typeface="Arial" pitchFamily="34" charset="0"/>
                <a:cs typeface="Arial" pitchFamily="34" charset="0"/>
              </a:rPr>
              <a:t>Tủy thưa thớt tế bào, mật độ tế bào tủy 20%, tế bào mỡ tăng sinh, không thấy tế bào ác tính, </a:t>
            </a:r>
            <a:r>
              <a:rPr lang="en-US" sz="2400" dirty="0">
                <a:solidFill>
                  <a:srgbClr val="0000CC"/>
                </a:solidFill>
                <a:latin typeface="Arial" pitchFamily="34" charset="0"/>
                <a:cs typeface="Arial" pitchFamily="34" charset="0"/>
              </a:rPr>
              <a:t>tế bào mô liên kết và tế bào sợi không tăng sinh, nhuộm </a:t>
            </a:r>
            <a:r>
              <a:rPr lang="en-US" sz="2400" dirty="0" err="1" smtClean="0">
                <a:solidFill>
                  <a:srgbClr val="0000CC"/>
                </a:solidFill>
                <a:latin typeface="Arial" pitchFamily="34" charset="0"/>
                <a:cs typeface="Arial" pitchFamily="34" charset="0"/>
              </a:rPr>
              <a:t>Reticulin</a:t>
            </a:r>
            <a:r>
              <a:rPr lang="en-US" sz="2400" dirty="0" smtClean="0">
                <a:solidFill>
                  <a:srgbClr val="0000CC"/>
                </a:solidFill>
                <a:latin typeface="Arial" pitchFamily="34" charset="0"/>
                <a:cs typeface="Arial" pitchFamily="34" charset="0"/>
              </a:rPr>
              <a:t> (-).</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45</a:t>
            </a:fld>
            <a:endParaRPr lang="en-US"/>
          </a:p>
        </p:txBody>
      </p:sp>
      <p:pic>
        <p:nvPicPr>
          <p:cNvPr id="6" name="Picture 5"/>
          <p:cNvPicPr>
            <a:picLocks noChangeAspect="1"/>
          </p:cNvPicPr>
          <p:nvPr/>
        </p:nvPicPr>
        <p:blipFill>
          <a:blip r:embed="rId3"/>
          <a:stretch>
            <a:fillRect/>
          </a:stretch>
        </p:blipFill>
        <p:spPr>
          <a:xfrm>
            <a:off x="-1" y="2628206"/>
            <a:ext cx="3810000" cy="2723555"/>
          </a:xfrm>
          <a:prstGeom prst="rect">
            <a:avLst/>
          </a:prstGeom>
        </p:spPr>
      </p:pic>
      <p:pic>
        <p:nvPicPr>
          <p:cNvPr id="7" name="Picture 6"/>
          <p:cNvPicPr>
            <a:picLocks noChangeAspect="1"/>
          </p:cNvPicPr>
          <p:nvPr/>
        </p:nvPicPr>
        <p:blipFill>
          <a:blip r:embed="rId4"/>
          <a:stretch>
            <a:fillRect/>
          </a:stretch>
        </p:blipFill>
        <p:spPr>
          <a:xfrm>
            <a:off x="3837709" y="2261540"/>
            <a:ext cx="5306291" cy="3979718"/>
          </a:xfrm>
          <a:prstGeom prst="rect">
            <a:avLst/>
          </a:prstGeom>
        </p:spPr>
      </p:pic>
      <p:sp>
        <p:nvSpPr>
          <p:cNvPr id="8" name="Rectangle 7"/>
          <p:cNvSpPr/>
          <p:nvPr/>
        </p:nvSpPr>
        <p:spPr>
          <a:xfrm>
            <a:off x="4457700" y="6370206"/>
            <a:ext cx="4272323" cy="400110"/>
          </a:xfrm>
          <a:prstGeom prst="rect">
            <a:avLst/>
          </a:prstGeom>
        </p:spPr>
        <p:txBody>
          <a:bodyPr wrap="none">
            <a:spAutoFit/>
          </a:bodyPr>
          <a:lstStyle/>
          <a:p>
            <a:r>
              <a:rPr lang="vi-VN" sz="2000" b="1" i="1" u="sng" dirty="0">
                <a:solidFill>
                  <a:srgbClr val="FF0066"/>
                </a:solidFill>
              </a:rPr>
              <a:t>Hình </a:t>
            </a:r>
            <a:r>
              <a:rPr lang="vi-VN" sz="2000" b="1" i="1" u="sng" dirty="0" smtClean="0">
                <a:solidFill>
                  <a:srgbClr val="FF0066"/>
                </a:solidFill>
              </a:rPr>
              <a:t>10.</a:t>
            </a:r>
            <a:r>
              <a:rPr lang="vi-VN" sz="2000" b="1" dirty="0" smtClean="0">
                <a:solidFill>
                  <a:srgbClr val="FF0066"/>
                </a:solidFill>
              </a:rPr>
              <a:t> </a:t>
            </a:r>
            <a:r>
              <a:rPr lang="vi-VN" sz="2000" b="1" dirty="0">
                <a:solidFill>
                  <a:srgbClr val="FF0066"/>
                </a:solidFill>
              </a:rPr>
              <a:t>Tủy xương nghèo tế bào</a:t>
            </a:r>
          </a:p>
        </p:txBody>
      </p:sp>
      <p:sp>
        <p:nvSpPr>
          <p:cNvPr id="9" name="Rectangle 8"/>
          <p:cNvSpPr/>
          <p:nvPr/>
        </p:nvSpPr>
        <p:spPr>
          <a:xfrm>
            <a:off x="0" y="5638800"/>
            <a:ext cx="3868367" cy="400110"/>
          </a:xfrm>
          <a:prstGeom prst="rect">
            <a:avLst/>
          </a:prstGeom>
        </p:spPr>
        <p:txBody>
          <a:bodyPr wrap="none">
            <a:spAutoFit/>
          </a:bodyPr>
          <a:lstStyle/>
          <a:p>
            <a:r>
              <a:rPr lang="vi-VN" sz="2000" b="1" i="1" u="sng" dirty="0">
                <a:solidFill>
                  <a:srgbClr val="FF0000"/>
                </a:solidFill>
              </a:rPr>
              <a:t>Hình </a:t>
            </a:r>
            <a:r>
              <a:rPr lang="vi-VN" sz="2000" b="1" i="1" u="sng" dirty="0" smtClean="0">
                <a:solidFill>
                  <a:srgbClr val="FF0000"/>
                </a:solidFill>
              </a:rPr>
              <a:t>9</a:t>
            </a:r>
            <a:r>
              <a:rPr lang="vi-VN" sz="2000" b="1" dirty="0" smtClean="0">
                <a:solidFill>
                  <a:srgbClr val="FF0000"/>
                </a:solidFill>
              </a:rPr>
              <a:t>. Mẫu xương sinh thiết  </a:t>
            </a:r>
            <a:endParaRPr lang="vi-VN" sz="2000" b="1" dirty="0">
              <a:solidFill>
                <a:srgbClr val="FF0000"/>
              </a:solidFill>
            </a:endParaRPr>
          </a:p>
        </p:txBody>
      </p:sp>
    </p:spTree>
    <p:extLst>
      <p:ext uri="{BB962C8B-B14F-4D97-AF65-F5344CB8AC3E}">
        <p14:creationId xmlns:p14="http://schemas.microsoft.com/office/powerpoint/2010/main" val="321871491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714375"/>
          </a:xfrm>
        </p:spPr>
        <p:txBody>
          <a:bodyPr>
            <a:normAutofit/>
          </a:bodyPr>
          <a:lstStyle/>
          <a:p>
            <a:r>
              <a:rPr lang="en-US" sz="2400" b="1" dirty="0">
                <a:solidFill>
                  <a:srgbClr val="FF0066"/>
                </a:solidFill>
                <a:latin typeface="Arial" pitchFamily="34" charset="0"/>
                <a:cs typeface="Arial" pitchFamily="34" charset="0"/>
              </a:rPr>
              <a:t>4. Kết quả sinh thiết tủy xương</a:t>
            </a:r>
            <a:endParaRPr lang="en-US" sz="2400" b="1" dirty="0">
              <a:solidFill>
                <a:srgbClr val="0000CC"/>
              </a:solidFill>
            </a:endParaRPr>
          </a:p>
        </p:txBody>
      </p:sp>
      <p:sp>
        <p:nvSpPr>
          <p:cNvPr id="3" name="Content Placeholder 2"/>
          <p:cNvSpPr>
            <a:spLocks noGrp="1"/>
          </p:cNvSpPr>
          <p:nvPr>
            <p:ph idx="1"/>
          </p:nvPr>
        </p:nvSpPr>
        <p:spPr>
          <a:xfrm>
            <a:off x="228600" y="989014"/>
            <a:ext cx="8458200" cy="5137150"/>
          </a:xfrm>
        </p:spPr>
        <p:txBody>
          <a:bodyPr>
            <a:normAutofit/>
          </a:bodyPr>
          <a:lstStyle/>
          <a:p>
            <a:pPr marL="0" indent="0" algn="just">
              <a:buNone/>
            </a:pPr>
            <a:r>
              <a:rPr lang="en-US" sz="2400" dirty="0" smtClean="0">
                <a:solidFill>
                  <a:srgbClr val="0000CC"/>
                </a:solidFill>
                <a:latin typeface="Arial" pitchFamily="34" charset="0"/>
                <a:cs typeface="Arial" pitchFamily="34" charset="0"/>
              </a:rPr>
              <a:t>Tủy thưa thớt tế bào, mật độ tế bào tủy 20%, tế bào mỡ tăng sinh, không thấy tế bào ác tính, </a:t>
            </a:r>
            <a:r>
              <a:rPr lang="en-US" sz="2400" dirty="0">
                <a:solidFill>
                  <a:srgbClr val="0000CC"/>
                </a:solidFill>
                <a:latin typeface="Arial" pitchFamily="34" charset="0"/>
                <a:cs typeface="Arial" pitchFamily="34" charset="0"/>
              </a:rPr>
              <a:t>tế bào mô liên kết và tế bào sợi không tăng sinh, nhuộm </a:t>
            </a:r>
            <a:r>
              <a:rPr lang="en-US" sz="2400" dirty="0" err="1" smtClean="0">
                <a:solidFill>
                  <a:srgbClr val="0000CC"/>
                </a:solidFill>
                <a:latin typeface="Arial" pitchFamily="34" charset="0"/>
                <a:cs typeface="Arial" pitchFamily="34" charset="0"/>
              </a:rPr>
              <a:t>Reticulin</a:t>
            </a:r>
            <a:r>
              <a:rPr lang="en-US" sz="2400" dirty="0" smtClean="0">
                <a:solidFill>
                  <a:srgbClr val="0000CC"/>
                </a:solidFill>
                <a:latin typeface="Arial" pitchFamily="34" charset="0"/>
                <a:cs typeface="Arial" pitchFamily="34" charset="0"/>
              </a:rPr>
              <a:t> (-).</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46</a:t>
            </a:fld>
            <a:endParaRPr lang="en-US"/>
          </a:p>
        </p:txBody>
      </p:sp>
      <p:sp>
        <p:nvSpPr>
          <p:cNvPr id="8" name="Rectangle 7"/>
          <p:cNvSpPr/>
          <p:nvPr/>
        </p:nvSpPr>
        <p:spPr>
          <a:xfrm>
            <a:off x="4800600" y="5586410"/>
            <a:ext cx="4272323" cy="400110"/>
          </a:xfrm>
          <a:prstGeom prst="rect">
            <a:avLst/>
          </a:prstGeom>
        </p:spPr>
        <p:txBody>
          <a:bodyPr wrap="none">
            <a:spAutoFit/>
          </a:bodyPr>
          <a:lstStyle/>
          <a:p>
            <a:r>
              <a:rPr lang="vi-VN" sz="2000" b="1" u="sng" dirty="0" smtClean="0">
                <a:solidFill>
                  <a:srgbClr val="FF0000"/>
                </a:solidFill>
              </a:rPr>
              <a:t>Hình 12</a:t>
            </a:r>
            <a:r>
              <a:rPr lang="vi-VN" sz="2000" b="1" dirty="0" smtClean="0">
                <a:solidFill>
                  <a:srgbClr val="FF0000"/>
                </a:solidFill>
              </a:rPr>
              <a:t>. </a:t>
            </a:r>
            <a:r>
              <a:rPr lang="vi-VN" sz="2000" b="1" dirty="0">
                <a:solidFill>
                  <a:srgbClr val="FF0000"/>
                </a:solidFill>
              </a:rPr>
              <a:t>Tủy xương nghèo tế </a:t>
            </a:r>
            <a:r>
              <a:rPr lang="vi-VN" sz="2000" b="1" dirty="0" smtClean="0">
                <a:solidFill>
                  <a:srgbClr val="FF0000"/>
                </a:solidFill>
              </a:rPr>
              <a:t>bào</a:t>
            </a:r>
            <a:endParaRPr lang="vi-VN" sz="2000" b="1" dirty="0">
              <a:solidFill>
                <a:srgbClr val="FF0000"/>
              </a:solidFill>
            </a:endParaRPr>
          </a:p>
        </p:txBody>
      </p:sp>
      <p:sp>
        <p:nvSpPr>
          <p:cNvPr id="9" name="Rectangle 8"/>
          <p:cNvSpPr/>
          <p:nvPr/>
        </p:nvSpPr>
        <p:spPr>
          <a:xfrm>
            <a:off x="73231" y="5638800"/>
            <a:ext cx="4193969" cy="400110"/>
          </a:xfrm>
          <a:prstGeom prst="rect">
            <a:avLst/>
          </a:prstGeom>
        </p:spPr>
        <p:txBody>
          <a:bodyPr wrap="none">
            <a:spAutoFit/>
          </a:bodyPr>
          <a:lstStyle/>
          <a:p>
            <a:r>
              <a:rPr lang="vi-VN" sz="2000" b="1" i="1" u="sng" dirty="0">
                <a:solidFill>
                  <a:srgbClr val="FF0000"/>
                </a:solidFill>
              </a:rPr>
              <a:t>Hình </a:t>
            </a:r>
            <a:r>
              <a:rPr lang="vi-VN" sz="2000" b="1" i="1" u="sng" dirty="0" smtClean="0">
                <a:solidFill>
                  <a:srgbClr val="FF0000"/>
                </a:solidFill>
              </a:rPr>
              <a:t>11.</a:t>
            </a:r>
            <a:r>
              <a:rPr lang="vi-VN" sz="2000" b="1" dirty="0" smtClean="0">
                <a:solidFill>
                  <a:srgbClr val="FF0000"/>
                </a:solidFill>
              </a:rPr>
              <a:t> Tủy xương bình thường</a:t>
            </a:r>
            <a:endParaRPr lang="vi-VN" sz="2000" b="1" dirty="0">
              <a:solidFill>
                <a:srgbClr val="FF0000"/>
              </a:solidFill>
            </a:endParaRPr>
          </a:p>
        </p:txBody>
      </p:sp>
      <p:pic>
        <p:nvPicPr>
          <p:cNvPr id="5" name="Picture 4"/>
          <p:cNvPicPr>
            <a:picLocks noChangeAspect="1"/>
          </p:cNvPicPr>
          <p:nvPr/>
        </p:nvPicPr>
        <p:blipFill>
          <a:blip r:embed="rId3"/>
          <a:stretch>
            <a:fillRect/>
          </a:stretch>
        </p:blipFill>
        <p:spPr>
          <a:xfrm>
            <a:off x="0" y="2286000"/>
            <a:ext cx="9157854" cy="3129989"/>
          </a:xfrm>
          <a:prstGeom prst="rect">
            <a:avLst/>
          </a:prstGeom>
        </p:spPr>
      </p:pic>
    </p:spTree>
    <p:extLst>
      <p:ext uri="{BB962C8B-B14F-4D97-AF65-F5344CB8AC3E}">
        <p14:creationId xmlns:p14="http://schemas.microsoft.com/office/powerpoint/2010/main" val="112818285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899" y="190469"/>
            <a:ext cx="8458200" cy="5897564"/>
          </a:xfrm>
        </p:spPr>
        <p:txBody>
          <a:bodyPr>
            <a:normAutofit/>
          </a:bodyPr>
          <a:lstStyle/>
          <a:p>
            <a:pPr marL="0" indent="0" algn="just">
              <a:buNone/>
            </a:pPr>
            <a:r>
              <a:rPr lang="en-US" sz="2400" b="1" dirty="0">
                <a:solidFill>
                  <a:srgbClr val="FF0066"/>
                </a:solidFill>
                <a:latin typeface="Arial" pitchFamily="34" charset="0"/>
                <a:ea typeface="+mj-ea"/>
                <a:cs typeface="Arial" pitchFamily="34" charset="0"/>
              </a:rPr>
              <a:t>4. Kết quả sinh thiết tủy xương</a:t>
            </a:r>
            <a:endParaRPr lang="en-US" sz="2400" dirty="0" smtClean="0">
              <a:solidFill>
                <a:srgbClr val="0000CC"/>
              </a:solidFill>
              <a:latin typeface="Arial" pitchFamily="34" charset="0"/>
              <a:cs typeface="Arial" pitchFamily="34" charset="0"/>
            </a:endParaRPr>
          </a:p>
          <a:p>
            <a:pPr marL="0" indent="0" algn="just">
              <a:buNone/>
            </a:pPr>
            <a:r>
              <a:rPr lang="en-US" sz="2400" dirty="0" smtClean="0">
                <a:solidFill>
                  <a:srgbClr val="0000CC"/>
                </a:solidFill>
                <a:latin typeface="Arial" pitchFamily="34" charset="0"/>
                <a:cs typeface="Arial" pitchFamily="34" charset="0"/>
              </a:rPr>
              <a:t>Sinh thiết tủy xương: tủy thưa thớt tế bào, mật độ tế bào tủy 10%, tế bào mỡ tăng sinh, tế bào mô liên kết và tế bào sợi không tăng sinh, không thấy tế bào ác tính, nhuộm </a:t>
            </a:r>
            <a:r>
              <a:rPr lang="en-US" sz="2400" dirty="0" err="1" smtClean="0">
                <a:solidFill>
                  <a:srgbClr val="0000CC"/>
                </a:solidFill>
                <a:latin typeface="Arial" pitchFamily="34" charset="0"/>
                <a:cs typeface="Arial" pitchFamily="34" charset="0"/>
              </a:rPr>
              <a:t>Reticulin</a:t>
            </a:r>
            <a:r>
              <a:rPr lang="en-US" sz="2400" dirty="0" smtClean="0">
                <a:solidFill>
                  <a:srgbClr val="0000CC"/>
                </a:solidFill>
                <a:latin typeface="Arial" pitchFamily="34" charset="0"/>
                <a:cs typeface="Arial" pitchFamily="34" charset="0"/>
              </a:rPr>
              <a:t> (-) chứng tỏ bệnh nhân không có biểu hiện xơ tủy xương.</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47</a:t>
            </a:fld>
            <a:endParaRPr lang="en-US"/>
          </a:p>
        </p:txBody>
      </p:sp>
      <p:pic>
        <p:nvPicPr>
          <p:cNvPr id="5" name="Picture 4"/>
          <p:cNvPicPr>
            <a:picLocks noChangeAspect="1"/>
          </p:cNvPicPr>
          <p:nvPr/>
        </p:nvPicPr>
        <p:blipFill>
          <a:blip r:embed="rId3"/>
          <a:stretch>
            <a:fillRect/>
          </a:stretch>
        </p:blipFill>
        <p:spPr>
          <a:xfrm>
            <a:off x="4495800" y="2501086"/>
            <a:ext cx="4648200" cy="3366314"/>
          </a:xfrm>
          <a:prstGeom prst="rect">
            <a:avLst/>
          </a:prstGeom>
        </p:spPr>
      </p:pic>
      <p:sp>
        <p:nvSpPr>
          <p:cNvPr id="6" name="Rectangle 5"/>
          <p:cNvSpPr/>
          <p:nvPr/>
        </p:nvSpPr>
        <p:spPr>
          <a:xfrm>
            <a:off x="3657600" y="6308666"/>
            <a:ext cx="5497018" cy="400110"/>
          </a:xfrm>
          <a:prstGeom prst="rect">
            <a:avLst/>
          </a:prstGeom>
        </p:spPr>
        <p:txBody>
          <a:bodyPr wrap="none">
            <a:spAutoFit/>
          </a:bodyPr>
          <a:lstStyle/>
          <a:p>
            <a:r>
              <a:rPr lang="vi-VN" sz="2000" b="1" i="1" u="sng" dirty="0" smtClean="0">
                <a:solidFill>
                  <a:srgbClr val="FF0066"/>
                </a:solidFill>
              </a:rPr>
              <a:t>Hình14.</a:t>
            </a:r>
            <a:r>
              <a:rPr lang="vi-VN" sz="2000" b="1" dirty="0" smtClean="0">
                <a:solidFill>
                  <a:srgbClr val="FF0066"/>
                </a:solidFill>
              </a:rPr>
              <a:t> Xơ tủy xương, nhuộm Reticulin (+) </a:t>
            </a:r>
            <a:endParaRPr lang="vi-VN" sz="2000" b="1" dirty="0">
              <a:solidFill>
                <a:srgbClr val="FF0066"/>
              </a:solidFill>
            </a:endParaRPr>
          </a:p>
        </p:txBody>
      </p:sp>
      <p:sp>
        <p:nvSpPr>
          <p:cNvPr id="8" name="Rectangle 7"/>
          <p:cNvSpPr/>
          <p:nvPr/>
        </p:nvSpPr>
        <p:spPr>
          <a:xfrm>
            <a:off x="52027" y="5629000"/>
            <a:ext cx="4272323" cy="400110"/>
          </a:xfrm>
          <a:prstGeom prst="rect">
            <a:avLst/>
          </a:prstGeom>
        </p:spPr>
        <p:txBody>
          <a:bodyPr wrap="none">
            <a:spAutoFit/>
          </a:bodyPr>
          <a:lstStyle/>
          <a:p>
            <a:r>
              <a:rPr lang="vi-VN" sz="2000" b="1" i="1" u="sng" dirty="0">
                <a:solidFill>
                  <a:srgbClr val="FF0066"/>
                </a:solidFill>
              </a:rPr>
              <a:t>Hình </a:t>
            </a:r>
            <a:r>
              <a:rPr lang="vi-VN" sz="2000" b="1" i="1" u="sng" dirty="0" smtClean="0">
                <a:solidFill>
                  <a:srgbClr val="FF0066"/>
                </a:solidFill>
              </a:rPr>
              <a:t>13. </a:t>
            </a:r>
            <a:r>
              <a:rPr lang="vi-VN" sz="2000" b="1" dirty="0">
                <a:solidFill>
                  <a:srgbClr val="FF0066"/>
                </a:solidFill>
              </a:rPr>
              <a:t>Tủy xương nghèo tế bào</a:t>
            </a:r>
          </a:p>
        </p:txBody>
      </p:sp>
      <p:pic>
        <p:nvPicPr>
          <p:cNvPr id="9" name="Picture 8"/>
          <p:cNvPicPr>
            <a:picLocks noChangeAspect="1"/>
          </p:cNvPicPr>
          <p:nvPr/>
        </p:nvPicPr>
        <p:blipFill>
          <a:blip r:embed="rId4"/>
          <a:stretch>
            <a:fillRect/>
          </a:stretch>
        </p:blipFill>
        <p:spPr>
          <a:xfrm>
            <a:off x="0" y="2423605"/>
            <a:ext cx="4571999" cy="2952205"/>
          </a:xfrm>
          <a:prstGeom prst="rect">
            <a:avLst/>
          </a:prstGeom>
        </p:spPr>
      </p:pic>
    </p:spTree>
    <p:extLst>
      <p:ext uri="{BB962C8B-B14F-4D97-AF65-F5344CB8AC3E}">
        <p14:creationId xmlns:p14="http://schemas.microsoft.com/office/powerpoint/2010/main" val="23310214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210550" cy="5719763"/>
          </a:xfrm>
        </p:spPr>
        <p:txBody>
          <a:bodyPr>
            <a:normAutofit/>
          </a:bodyPr>
          <a:lstStyle/>
          <a:p>
            <a:pPr marL="0" indent="0" algn="just">
              <a:buNone/>
            </a:pPr>
            <a:r>
              <a:rPr lang="en-US" sz="2600" b="1" u="sng" dirty="0" smtClean="0">
                <a:solidFill>
                  <a:srgbClr val="0000CC"/>
                </a:solidFill>
                <a:latin typeface="Arial" pitchFamily="34" charset="0"/>
                <a:cs typeface="Arial" pitchFamily="34" charset="0"/>
              </a:rPr>
              <a:t>CÂU HỎI 13</a:t>
            </a:r>
            <a:r>
              <a:rPr lang="en-US" sz="2600" b="1" dirty="0" smtClean="0">
                <a:solidFill>
                  <a:srgbClr val="0000CC"/>
                </a:solidFill>
                <a:latin typeface="Arial" pitchFamily="34" charset="0"/>
                <a:cs typeface="Arial" pitchFamily="34" charset="0"/>
              </a:rPr>
              <a:t>: </a:t>
            </a:r>
          </a:p>
          <a:p>
            <a:pPr marL="0" indent="0" algn="just">
              <a:buNone/>
            </a:pPr>
            <a:r>
              <a:rPr lang="en-US" sz="2600" b="1" dirty="0" smtClean="0">
                <a:solidFill>
                  <a:srgbClr val="FF0066"/>
                </a:solidFill>
                <a:latin typeface="Arial" pitchFamily="34" charset="0"/>
                <a:cs typeface="Arial" pitchFamily="34" charset="0"/>
              </a:rPr>
              <a:t>Phân tích xét nghiệm Sinh thiết tủy xương và cho biết chẩn đoán phù hợp?</a:t>
            </a:r>
          </a:p>
          <a:p>
            <a:pPr marL="0" indent="0" algn="just">
              <a:buNone/>
            </a:pPr>
            <a:endParaRPr lang="en-US" sz="26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48</a:t>
            </a:fld>
            <a:endParaRPr lang="en-US"/>
          </a:p>
        </p:txBody>
      </p:sp>
    </p:spTree>
    <p:extLst>
      <p:ext uri="{BB962C8B-B14F-4D97-AF65-F5344CB8AC3E}">
        <p14:creationId xmlns:p14="http://schemas.microsoft.com/office/powerpoint/2010/main" val="410309831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210550" cy="5719763"/>
          </a:xfrm>
        </p:spPr>
        <p:txBody>
          <a:bodyPr>
            <a:normAutofit/>
          </a:bodyPr>
          <a:lstStyle/>
          <a:p>
            <a:pPr marL="0" lvl="0" indent="0" algn="just">
              <a:buNone/>
            </a:pPr>
            <a:r>
              <a:rPr lang="en-US" sz="2600" b="1" u="sng" dirty="0">
                <a:solidFill>
                  <a:srgbClr val="0000CC"/>
                </a:solidFill>
                <a:latin typeface="Arial" pitchFamily="34" charset="0"/>
                <a:cs typeface="Arial" pitchFamily="34" charset="0"/>
              </a:rPr>
              <a:t>CÂU HỎI 13</a:t>
            </a:r>
            <a:r>
              <a:rPr lang="en-US" sz="2600" b="1" dirty="0">
                <a:solidFill>
                  <a:srgbClr val="0000CC"/>
                </a:solidFill>
                <a:latin typeface="Arial" pitchFamily="34" charset="0"/>
                <a:cs typeface="Arial" pitchFamily="34" charset="0"/>
              </a:rPr>
              <a:t>: </a:t>
            </a:r>
          </a:p>
          <a:p>
            <a:pPr marL="0" indent="0" algn="just">
              <a:buNone/>
            </a:pPr>
            <a:r>
              <a:rPr lang="en-US" sz="2600" b="1" dirty="0" smtClean="0">
                <a:solidFill>
                  <a:srgbClr val="FF0066"/>
                </a:solidFill>
                <a:latin typeface="Arial" pitchFamily="34" charset="0"/>
                <a:cs typeface="Arial" pitchFamily="34" charset="0"/>
              </a:rPr>
              <a:t>Phân tích xét nghiệm Sinh thiết tủy xương và cho biết chẩn đoán phù hợp:</a:t>
            </a:r>
          </a:p>
          <a:p>
            <a:pPr algn="just">
              <a:buFontTx/>
              <a:buChar char="-"/>
            </a:pPr>
            <a:r>
              <a:rPr lang="en-US" sz="2400" dirty="0" smtClean="0">
                <a:solidFill>
                  <a:srgbClr val="0000CC"/>
                </a:solidFill>
                <a:latin typeface="Arial" panose="020B0604020202020204" pitchFamily="34" charset="0"/>
                <a:cs typeface="Arial" panose="020B0604020202020204" pitchFamily="34" charset="0"/>
              </a:rPr>
              <a:t>Mật độ </a:t>
            </a:r>
            <a:r>
              <a:rPr lang="en-US" sz="2400" dirty="0">
                <a:solidFill>
                  <a:srgbClr val="0000CC"/>
                </a:solidFill>
                <a:latin typeface="Arial" panose="020B0604020202020204" pitchFamily="34" charset="0"/>
                <a:cs typeface="Arial" panose="020B0604020202020204" pitchFamily="34" charset="0"/>
              </a:rPr>
              <a:t>tế bào tủy giảm </a:t>
            </a:r>
            <a:r>
              <a:rPr lang="en-US" sz="2400" dirty="0" smtClean="0">
                <a:solidFill>
                  <a:srgbClr val="0000CC"/>
                </a:solidFill>
                <a:latin typeface="Arial" panose="020B0604020202020204" pitchFamily="34" charset="0"/>
                <a:cs typeface="Arial" panose="020B0604020202020204" pitchFamily="34" charset="0"/>
              </a:rPr>
              <a:t>(</a:t>
            </a:r>
            <a:r>
              <a:rPr lang="en-US" sz="2400" dirty="0">
                <a:solidFill>
                  <a:srgbClr val="0000CC"/>
                </a:solidFill>
                <a:latin typeface="Arial" panose="020B0604020202020204" pitchFamily="34" charset="0"/>
                <a:cs typeface="Arial" panose="020B0604020202020204" pitchFamily="34" charset="0"/>
              </a:rPr>
              <a:t>20</a:t>
            </a:r>
            <a:r>
              <a:rPr lang="en-US" sz="2400" dirty="0" smtClean="0">
                <a:solidFill>
                  <a:srgbClr val="0000CC"/>
                </a:solidFill>
                <a:latin typeface="Arial" panose="020B0604020202020204" pitchFamily="34" charset="0"/>
                <a:cs typeface="Arial" panose="020B0604020202020204" pitchFamily="34" charset="0"/>
              </a:rPr>
              <a:t>%)</a:t>
            </a:r>
          </a:p>
          <a:p>
            <a:pPr algn="just">
              <a:buFontTx/>
              <a:buChar char="-"/>
            </a:pPr>
            <a:r>
              <a:rPr lang="en-US" sz="2400" dirty="0" smtClean="0">
                <a:solidFill>
                  <a:srgbClr val="0000CC"/>
                </a:solidFill>
                <a:latin typeface="Arial" panose="020B0604020202020204" pitchFamily="34" charset="0"/>
                <a:cs typeface="Arial" panose="020B0604020202020204" pitchFamily="34" charset="0"/>
              </a:rPr>
              <a:t>Giảm </a:t>
            </a:r>
            <a:r>
              <a:rPr lang="en-US" sz="2400" dirty="0">
                <a:solidFill>
                  <a:srgbClr val="0000CC"/>
                </a:solidFill>
                <a:latin typeface="Arial" panose="020B0604020202020204" pitchFamily="34" charset="0"/>
                <a:cs typeface="Arial" panose="020B0604020202020204" pitchFamily="34" charset="0"/>
              </a:rPr>
              <a:t>các tế bào tạo máu đầu </a:t>
            </a:r>
            <a:r>
              <a:rPr lang="en-US" sz="2400" dirty="0" smtClean="0">
                <a:solidFill>
                  <a:srgbClr val="0000CC"/>
                </a:solidFill>
                <a:latin typeface="Arial" panose="020B0604020202020204" pitchFamily="34" charset="0"/>
                <a:cs typeface="Arial" panose="020B0604020202020204" pitchFamily="34" charset="0"/>
              </a:rPr>
              <a:t>dòng</a:t>
            </a:r>
          </a:p>
          <a:p>
            <a:pPr algn="just">
              <a:buFontTx/>
              <a:buChar char="-"/>
            </a:pPr>
            <a:r>
              <a:rPr lang="en-US" sz="2400" dirty="0" smtClean="0">
                <a:solidFill>
                  <a:srgbClr val="0000CC"/>
                </a:solidFill>
                <a:latin typeface="Arial" panose="020B0604020202020204" pitchFamily="34" charset="0"/>
                <a:cs typeface="Arial" panose="020B0604020202020204" pitchFamily="34" charset="0"/>
              </a:rPr>
              <a:t>Tế bào </a:t>
            </a:r>
            <a:r>
              <a:rPr lang="en-US" sz="2400" dirty="0">
                <a:solidFill>
                  <a:srgbClr val="0000CC"/>
                </a:solidFill>
                <a:latin typeface="Arial" panose="020B0604020202020204" pitchFamily="34" charset="0"/>
                <a:cs typeface="Arial" panose="020B0604020202020204" pitchFamily="34" charset="0"/>
              </a:rPr>
              <a:t>mỡ tăng sinh. </a:t>
            </a:r>
            <a:endParaRPr lang="en-US" sz="2400" dirty="0" smtClean="0">
              <a:solidFill>
                <a:srgbClr val="0000CC"/>
              </a:solidFill>
              <a:latin typeface="Arial" panose="020B0604020202020204" pitchFamily="34" charset="0"/>
              <a:cs typeface="Arial" panose="020B0604020202020204" pitchFamily="34" charset="0"/>
            </a:endParaRPr>
          </a:p>
          <a:p>
            <a:pPr algn="just">
              <a:buFontTx/>
              <a:buChar char="-"/>
            </a:pPr>
            <a:r>
              <a:rPr lang="en-US" sz="2400" dirty="0" smtClean="0">
                <a:solidFill>
                  <a:srgbClr val="0000CC"/>
                </a:solidFill>
                <a:latin typeface="Arial" panose="020B0604020202020204" pitchFamily="34" charset="0"/>
                <a:cs typeface="Arial" panose="020B0604020202020204" pitchFamily="34" charset="0"/>
              </a:rPr>
              <a:t>Tế </a:t>
            </a:r>
            <a:r>
              <a:rPr lang="en-US" sz="2400" dirty="0">
                <a:solidFill>
                  <a:srgbClr val="0000CC"/>
                </a:solidFill>
                <a:latin typeface="Arial" panose="020B0604020202020204" pitchFamily="34" charset="0"/>
                <a:cs typeface="Arial" panose="020B0604020202020204" pitchFamily="34" charset="0"/>
              </a:rPr>
              <a:t>bào mô liên kết và tế bào sợi không tăng sinh, nhuộm </a:t>
            </a:r>
            <a:r>
              <a:rPr lang="en-US" sz="2400" dirty="0" err="1" smtClean="0">
                <a:solidFill>
                  <a:srgbClr val="0000CC"/>
                </a:solidFill>
                <a:latin typeface="Arial" panose="020B0604020202020204" pitchFamily="34" charset="0"/>
                <a:cs typeface="Arial" panose="020B0604020202020204" pitchFamily="34" charset="0"/>
              </a:rPr>
              <a:t>Reticulin</a:t>
            </a:r>
            <a:r>
              <a:rPr lang="en-US" sz="2400" dirty="0" smtClean="0">
                <a:solidFill>
                  <a:srgbClr val="0000CC"/>
                </a:solidFill>
                <a:latin typeface="Arial" panose="020B0604020202020204" pitchFamily="34" charset="0"/>
                <a:cs typeface="Arial" panose="020B0604020202020204" pitchFamily="34" charset="0"/>
              </a:rPr>
              <a:t> </a:t>
            </a:r>
            <a:r>
              <a:rPr lang="en-US" sz="2400" dirty="0">
                <a:solidFill>
                  <a:srgbClr val="0000CC"/>
                </a:solidFill>
                <a:latin typeface="Arial" panose="020B0604020202020204" pitchFamily="34" charset="0"/>
                <a:cs typeface="Arial" panose="020B0604020202020204" pitchFamily="34" charset="0"/>
              </a:rPr>
              <a:t>(-) </a:t>
            </a:r>
            <a:endParaRPr lang="en-US" sz="2400" dirty="0" smtClean="0">
              <a:solidFill>
                <a:srgbClr val="0000CC"/>
              </a:solidFill>
              <a:latin typeface="Arial" panose="020B0604020202020204" pitchFamily="34" charset="0"/>
              <a:cs typeface="Arial" panose="020B0604020202020204" pitchFamily="34" charset="0"/>
            </a:endParaRPr>
          </a:p>
          <a:p>
            <a:pPr algn="just">
              <a:buFontTx/>
              <a:buChar char="-"/>
            </a:pPr>
            <a:r>
              <a:rPr lang="en-US" sz="2400" dirty="0" smtClean="0">
                <a:solidFill>
                  <a:srgbClr val="0000CC"/>
                </a:solidFill>
                <a:latin typeface="Arial" panose="020B0604020202020204" pitchFamily="34" charset="0"/>
                <a:cs typeface="Arial" panose="020B0604020202020204" pitchFamily="34" charset="0"/>
              </a:rPr>
              <a:t> Không thấy </a:t>
            </a:r>
            <a:r>
              <a:rPr lang="en-US" sz="2400" dirty="0">
                <a:solidFill>
                  <a:srgbClr val="0000CC"/>
                </a:solidFill>
                <a:latin typeface="Arial" panose="020B0604020202020204" pitchFamily="34" charset="0"/>
                <a:cs typeface="Arial" panose="020B0604020202020204" pitchFamily="34" charset="0"/>
              </a:rPr>
              <a:t>tế bào ác tính.</a:t>
            </a:r>
          </a:p>
          <a:p>
            <a:pPr marL="0" indent="0" algn="just">
              <a:buNone/>
            </a:pPr>
            <a:r>
              <a:rPr lang="en-US" sz="2800" b="1" i="1" dirty="0" smtClean="0">
                <a:solidFill>
                  <a:srgbClr val="FF0000"/>
                </a:solidFill>
                <a:latin typeface="Arial" pitchFamily="34" charset="0"/>
                <a:cs typeface="Arial" pitchFamily="34" charset="0"/>
                <a:sym typeface="Wingdings" panose="05000000000000000000" pitchFamily="2" charset="2"/>
              </a:rPr>
              <a:t> </a:t>
            </a:r>
            <a:r>
              <a:rPr lang="en-US" sz="2800" b="1" i="1" dirty="0">
                <a:solidFill>
                  <a:srgbClr val="FF0000"/>
                </a:solidFill>
                <a:latin typeface="Arial" pitchFamily="34" charset="0"/>
                <a:cs typeface="Arial" pitchFamily="34" charset="0"/>
              </a:rPr>
              <a:t>KL: Suy tủy xương</a:t>
            </a:r>
            <a:endParaRPr lang="vi-VN" sz="2800" b="1" i="1" dirty="0">
              <a:solidFill>
                <a:srgbClr val="FF0000"/>
              </a:solidFill>
            </a:endParaRPr>
          </a:p>
          <a:p>
            <a:pPr marL="0" indent="0" algn="just">
              <a:buNone/>
            </a:pPr>
            <a:endParaRPr lang="en-US" sz="2600" b="1" i="1" dirty="0" smtClean="0">
              <a:solidFill>
                <a:srgbClr val="FF0000"/>
              </a:solidFill>
              <a:latin typeface="Arial" pitchFamily="34" charset="0"/>
              <a:cs typeface="Arial" pitchFamily="34" charset="0"/>
            </a:endParaRPr>
          </a:p>
          <a:p>
            <a:pPr marL="0" indent="0" algn="just">
              <a:buNone/>
            </a:pPr>
            <a:endParaRPr lang="en-US" sz="2600" b="1" dirty="0">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49</a:t>
            </a:fld>
            <a:endParaRPr lang="en-US"/>
          </a:p>
        </p:txBody>
      </p:sp>
    </p:spTree>
    <p:extLst>
      <p:ext uri="{BB962C8B-B14F-4D97-AF65-F5344CB8AC3E}">
        <p14:creationId xmlns:p14="http://schemas.microsoft.com/office/powerpoint/2010/main" val="9836042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685800"/>
          </a:xfrm>
          <a:solidFill>
            <a:srgbClr val="CCECFF"/>
          </a:solidFill>
        </p:spPr>
        <p:txBody>
          <a:bodyPr>
            <a:normAutofit/>
          </a:bodyPr>
          <a:lstStyle/>
          <a:p>
            <a:pPr algn="ctr"/>
            <a:r>
              <a:rPr lang="en-US" sz="3600" b="1" dirty="0" smtClean="0">
                <a:solidFill>
                  <a:srgbClr val="FF0000"/>
                </a:solidFill>
                <a:latin typeface="Arial" pitchFamily="34" charset="0"/>
                <a:cs typeface="Arial" pitchFamily="34" charset="0"/>
              </a:rPr>
              <a:t>CA LÂM SÀNG</a:t>
            </a:r>
            <a:endParaRPr lang="en-US" sz="3600" dirty="0">
              <a:solidFill>
                <a:srgbClr val="FF0000"/>
              </a:solidFill>
            </a:endParaRPr>
          </a:p>
        </p:txBody>
      </p:sp>
      <p:sp>
        <p:nvSpPr>
          <p:cNvPr id="3" name="Content Placeholder 2"/>
          <p:cNvSpPr>
            <a:spLocks noGrp="1"/>
          </p:cNvSpPr>
          <p:nvPr>
            <p:ph idx="1"/>
          </p:nvPr>
        </p:nvSpPr>
        <p:spPr>
          <a:xfrm>
            <a:off x="304800" y="990600"/>
            <a:ext cx="8382000" cy="5638800"/>
          </a:xfrm>
        </p:spPr>
        <p:txBody>
          <a:bodyPr>
            <a:normAutofit fontScale="85000" lnSpcReduction="20000"/>
          </a:bodyPr>
          <a:lstStyle/>
          <a:p>
            <a:pPr marL="514350" indent="-514350" algn="just">
              <a:lnSpc>
                <a:spcPct val="170000"/>
              </a:lnSpc>
              <a:buAutoNum type="romanUcPeriod"/>
            </a:pPr>
            <a:r>
              <a:rPr lang="en-US" sz="3100" b="1" dirty="0" smtClean="0">
                <a:solidFill>
                  <a:srgbClr val="FF0000"/>
                </a:solidFill>
                <a:latin typeface="Arial" pitchFamily="34" charset="0"/>
                <a:cs typeface="Arial" pitchFamily="34" charset="0"/>
              </a:rPr>
              <a:t>HÀNH</a:t>
            </a:r>
            <a:r>
              <a:rPr lang="en-US" sz="3100" b="1" dirty="0" smtClean="0">
                <a:solidFill>
                  <a:srgbClr val="0000CC"/>
                </a:solidFill>
                <a:latin typeface="Arial" pitchFamily="34" charset="0"/>
                <a:cs typeface="Arial" pitchFamily="34" charset="0"/>
              </a:rPr>
              <a:t> </a:t>
            </a:r>
            <a:r>
              <a:rPr lang="en-US" sz="3100" b="1" dirty="0" smtClean="0">
                <a:solidFill>
                  <a:srgbClr val="FF0000"/>
                </a:solidFill>
                <a:latin typeface="Arial" pitchFamily="34" charset="0"/>
                <a:cs typeface="Arial" pitchFamily="34" charset="0"/>
              </a:rPr>
              <a:t>CHÍNH:</a:t>
            </a:r>
          </a:p>
          <a:p>
            <a:pPr marL="0" indent="0" algn="just">
              <a:lnSpc>
                <a:spcPct val="170000"/>
              </a:lnSpc>
              <a:buNone/>
            </a:pPr>
            <a:r>
              <a:rPr lang="en-US" sz="3100" dirty="0">
                <a:solidFill>
                  <a:srgbClr val="0000CC"/>
                </a:solidFill>
                <a:latin typeface="Arial" pitchFamily="34" charset="0"/>
                <a:cs typeface="Arial" pitchFamily="34" charset="0"/>
              </a:rPr>
              <a:t> </a:t>
            </a:r>
            <a:r>
              <a:rPr lang="en-US" sz="3100" dirty="0" smtClean="0">
                <a:solidFill>
                  <a:srgbClr val="0000CC"/>
                </a:solidFill>
                <a:latin typeface="Arial" pitchFamily="34" charset="0"/>
                <a:cs typeface="Arial" pitchFamily="34" charset="0"/>
              </a:rPr>
              <a:t>      Tên: N. V. </a:t>
            </a:r>
            <a:r>
              <a:rPr lang="en-US" sz="3100" dirty="0">
                <a:solidFill>
                  <a:srgbClr val="0000CC"/>
                </a:solidFill>
                <a:latin typeface="Arial" pitchFamily="34" charset="0"/>
                <a:cs typeface="Arial" pitchFamily="34" charset="0"/>
              </a:rPr>
              <a:t>N</a:t>
            </a:r>
            <a:r>
              <a:rPr lang="en-US" sz="3100" dirty="0" smtClean="0">
                <a:solidFill>
                  <a:srgbClr val="0000CC"/>
                </a:solidFill>
                <a:latin typeface="Arial" pitchFamily="34" charset="0"/>
                <a:cs typeface="Arial" pitchFamily="34" charset="0"/>
              </a:rPr>
              <a:t>                                30 tuổi</a:t>
            </a:r>
          </a:p>
          <a:p>
            <a:pPr marL="0" indent="0" algn="just">
              <a:lnSpc>
                <a:spcPct val="170000"/>
              </a:lnSpc>
              <a:buNone/>
            </a:pPr>
            <a:r>
              <a:rPr lang="en-US" sz="3100" dirty="0">
                <a:solidFill>
                  <a:srgbClr val="0000CC"/>
                </a:solidFill>
                <a:latin typeface="Arial" pitchFamily="34" charset="0"/>
                <a:cs typeface="Arial" pitchFamily="34" charset="0"/>
              </a:rPr>
              <a:t> </a:t>
            </a:r>
            <a:r>
              <a:rPr lang="en-US" sz="3100" dirty="0" smtClean="0">
                <a:solidFill>
                  <a:srgbClr val="0000CC"/>
                </a:solidFill>
                <a:latin typeface="Arial" pitchFamily="34" charset="0"/>
                <a:cs typeface="Arial" pitchFamily="34" charset="0"/>
              </a:rPr>
              <a:t>      Giới: Nam</a:t>
            </a:r>
          </a:p>
          <a:p>
            <a:pPr marL="0" indent="0" algn="just">
              <a:lnSpc>
                <a:spcPct val="170000"/>
              </a:lnSpc>
              <a:buNone/>
            </a:pPr>
            <a:r>
              <a:rPr lang="en-US" sz="3100" dirty="0" smtClean="0">
                <a:solidFill>
                  <a:srgbClr val="0000CC"/>
                </a:solidFill>
                <a:latin typeface="Arial" pitchFamily="34" charset="0"/>
                <a:cs typeface="Arial" pitchFamily="34" charset="0"/>
              </a:rPr>
              <a:t>       Nghề nghiệp: nông dân </a:t>
            </a:r>
          </a:p>
          <a:p>
            <a:pPr marL="0" indent="0" algn="just">
              <a:lnSpc>
                <a:spcPct val="170000"/>
              </a:lnSpc>
              <a:buNone/>
            </a:pPr>
            <a:r>
              <a:rPr lang="en-US" sz="3100" dirty="0">
                <a:solidFill>
                  <a:srgbClr val="0000CC"/>
                </a:solidFill>
                <a:latin typeface="Arial" pitchFamily="34" charset="0"/>
                <a:cs typeface="Arial" pitchFamily="34" charset="0"/>
              </a:rPr>
              <a:t> </a:t>
            </a:r>
            <a:r>
              <a:rPr lang="en-US" sz="3100" dirty="0" smtClean="0">
                <a:solidFill>
                  <a:srgbClr val="0000CC"/>
                </a:solidFill>
                <a:latin typeface="Arial" pitchFamily="34" charset="0"/>
                <a:cs typeface="Arial" pitchFamily="34" charset="0"/>
              </a:rPr>
              <a:t>      Địa chỉ: Đồng Tháp</a:t>
            </a:r>
          </a:p>
          <a:p>
            <a:pPr marL="0" indent="0" algn="just">
              <a:lnSpc>
                <a:spcPct val="170000"/>
              </a:lnSpc>
              <a:buNone/>
            </a:pPr>
            <a:r>
              <a:rPr lang="en-US" sz="3100" dirty="0" smtClean="0">
                <a:solidFill>
                  <a:srgbClr val="0000CC"/>
                </a:solidFill>
                <a:latin typeface="Arial" pitchFamily="34" charset="0"/>
                <a:cs typeface="Arial" pitchFamily="34" charset="0"/>
              </a:rPr>
              <a:t>       Nhập viện: 02/7/2019</a:t>
            </a:r>
            <a:endParaRPr lang="en-US" sz="3100" dirty="0">
              <a:solidFill>
                <a:srgbClr val="0000CC"/>
              </a:solidFill>
              <a:latin typeface="Arial" pitchFamily="34" charset="0"/>
              <a:cs typeface="Arial" pitchFamily="34" charset="0"/>
            </a:endParaRPr>
          </a:p>
          <a:p>
            <a:pPr marL="571500" indent="-571500" algn="just">
              <a:lnSpc>
                <a:spcPct val="170000"/>
              </a:lnSpc>
              <a:buFont typeface="+mj-lt"/>
              <a:buAutoNum type="romanUcPeriod" startAt="2"/>
            </a:pPr>
            <a:r>
              <a:rPr lang="en-US" sz="3100" b="1" dirty="0" smtClean="0">
                <a:solidFill>
                  <a:srgbClr val="FF0000"/>
                </a:solidFill>
                <a:latin typeface="Arial" pitchFamily="34" charset="0"/>
                <a:cs typeface="Arial" pitchFamily="34" charset="0"/>
              </a:rPr>
              <a:t>LÝ DO NHẬP VIỆN: </a:t>
            </a:r>
            <a:r>
              <a:rPr lang="en-US" sz="3100" dirty="0" smtClean="0">
                <a:solidFill>
                  <a:srgbClr val="0000CC"/>
                </a:solidFill>
                <a:latin typeface="Arial" pitchFamily="34" charset="0"/>
                <a:cs typeface="Arial" pitchFamily="34" charset="0"/>
              </a:rPr>
              <a:t> chóng mặt khi thay đổi tư thế và có vài mảng bầm da xuất hiện tự nhiên.</a:t>
            </a:r>
            <a:endParaRPr lang="en-US" sz="31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a:t>
            </a:fld>
            <a:endParaRPr lang="en-US"/>
          </a:p>
        </p:txBody>
      </p:sp>
    </p:spTree>
    <p:extLst>
      <p:ext uri="{BB962C8B-B14F-4D97-AF65-F5344CB8AC3E}">
        <p14:creationId xmlns:p14="http://schemas.microsoft.com/office/powerpoint/2010/main" val="279292642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609600"/>
            <a:ext cx="8686800" cy="4351338"/>
          </a:xfrm>
        </p:spPr>
        <p:txBody>
          <a:bodyPr>
            <a:normAutofit/>
          </a:bodyPr>
          <a:lstStyle/>
          <a:p>
            <a:pPr marL="0" indent="0">
              <a:buNone/>
            </a:pPr>
            <a:r>
              <a:rPr lang="en-US" sz="2600" b="1" u="sng" dirty="0">
                <a:solidFill>
                  <a:srgbClr val="0000CC"/>
                </a:solidFill>
                <a:latin typeface="Arial" pitchFamily="34" charset="0"/>
                <a:cs typeface="Arial" pitchFamily="34" charset="0"/>
              </a:rPr>
              <a:t>CÂU HỎI </a:t>
            </a:r>
            <a:r>
              <a:rPr lang="en-US" sz="2600" b="1" u="sng" dirty="0" smtClean="0">
                <a:solidFill>
                  <a:srgbClr val="0000CC"/>
                </a:solidFill>
                <a:latin typeface="Arial" pitchFamily="34" charset="0"/>
                <a:cs typeface="Arial" pitchFamily="34" charset="0"/>
              </a:rPr>
              <a:t>14</a:t>
            </a:r>
            <a:r>
              <a:rPr lang="en-US" sz="2600" b="1" dirty="0" smtClean="0">
                <a:solidFill>
                  <a:srgbClr val="0000CC"/>
                </a:solidFill>
                <a:latin typeface="Arial" pitchFamily="34" charset="0"/>
                <a:cs typeface="Arial" pitchFamily="34" charset="0"/>
              </a:rPr>
              <a:t>: </a:t>
            </a:r>
            <a:endParaRPr lang="en-US" sz="2600" b="1" dirty="0">
              <a:solidFill>
                <a:srgbClr val="0000CC"/>
              </a:solidFill>
              <a:latin typeface="Arial" pitchFamily="34" charset="0"/>
              <a:cs typeface="Arial" pitchFamily="34" charset="0"/>
            </a:endParaRPr>
          </a:p>
          <a:p>
            <a:pPr marL="0" lvl="0" indent="0" algn="just">
              <a:buNone/>
            </a:pPr>
            <a:r>
              <a:rPr lang="en-US" sz="2600" b="1" dirty="0" smtClean="0">
                <a:solidFill>
                  <a:srgbClr val="FF0066"/>
                </a:solidFill>
                <a:latin typeface="Arial" pitchFamily="34" charset="0"/>
                <a:cs typeface="Arial" pitchFamily="34" charset="0"/>
              </a:rPr>
              <a:t>Mức độ suy </a:t>
            </a:r>
            <a:r>
              <a:rPr lang="en-US" sz="2600" b="1" dirty="0">
                <a:solidFill>
                  <a:srgbClr val="FF0066"/>
                </a:solidFill>
                <a:latin typeface="Arial" pitchFamily="34" charset="0"/>
                <a:cs typeface="Arial" pitchFamily="34" charset="0"/>
              </a:rPr>
              <a:t>tủy xương </a:t>
            </a:r>
            <a:r>
              <a:rPr lang="en-US" sz="2600" b="1" dirty="0" smtClean="0">
                <a:solidFill>
                  <a:srgbClr val="FF0066"/>
                </a:solidFill>
                <a:latin typeface="Arial" pitchFamily="34" charset="0"/>
                <a:cs typeface="Arial" pitchFamily="34" charset="0"/>
              </a:rPr>
              <a:t>ở người bệnh này như thế nào?</a:t>
            </a:r>
            <a:endParaRPr lang="en-US" sz="2600" b="1" dirty="0">
              <a:solidFill>
                <a:srgbClr val="FF0066"/>
              </a:solidFill>
              <a:latin typeface="Arial" pitchFamily="34" charset="0"/>
              <a:cs typeface="Arial" pitchFamily="34" charset="0"/>
            </a:endParaRPr>
          </a:p>
          <a:p>
            <a:pPr marL="0" indent="0">
              <a:buNone/>
            </a:pPr>
            <a:endParaRPr lang="en-US" sz="26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50</a:t>
            </a:fld>
            <a:endParaRPr lang="en-US"/>
          </a:p>
        </p:txBody>
      </p:sp>
    </p:spTree>
    <p:extLst>
      <p:ext uri="{BB962C8B-B14F-4D97-AF65-F5344CB8AC3E}">
        <p14:creationId xmlns:p14="http://schemas.microsoft.com/office/powerpoint/2010/main" val="183244563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304800"/>
            <a:ext cx="8915400" cy="6248400"/>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14</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Mức </a:t>
            </a:r>
            <a:r>
              <a:rPr lang="en-US" sz="2400" b="1" dirty="0">
                <a:solidFill>
                  <a:srgbClr val="FF0066"/>
                </a:solidFill>
                <a:latin typeface="Arial" pitchFamily="34" charset="0"/>
                <a:cs typeface="Arial" pitchFamily="34" charset="0"/>
              </a:rPr>
              <a:t>độ suy tủy xương ở </a:t>
            </a:r>
            <a:r>
              <a:rPr lang="en-US" sz="2400" b="1" dirty="0" smtClean="0">
                <a:solidFill>
                  <a:srgbClr val="FF0066"/>
                </a:solidFill>
                <a:latin typeface="Arial" pitchFamily="34" charset="0"/>
                <a:cs typeface="Arial" pitchFamily="34" charset="0"/>
              </a:rPr>
              <a:t>bệnh nhân:</a:t>
            </a:r>
            <a:endParaRPr lang="en-US" sz="2400" b="1" dirty="0">
              <a:solidFill>
                <a:srgbClr val="FF0066"/>
              </a:solidFill>
              <a:latin typeface="Arial" pitchFamily="34" charset="0"/>
              <a:cs typeface="Arial" pitchFamily="34" charset="0"/>
            </a:endParaRPr>
          </a:p>
          <a:p>
            <a:r>
              <a:rPr lang="vi-VN" sz="2400" dirty="0" smtClean="0">
                <a:solidFill>
                  <a:srgbClr val="0000CC"/>
                </a:solidFill>
                <a:cs typeface="Arial" panose="020B0604020202020204" pitchFamily="34" charset="0"/>
              </a:rPr>
              <a:t>Bảng Phân </a:t>
            </a:r>
            <a:r>
              <a:rPr lang="vi-VN" sz="2400" dirty="0">
                <a:solidFill>
                  <a:srgbClr val="0000CC"/>
                </a:solidFill>
                <a:cs typeface="Arial" panose="020B0604020202020204" pitchFamily="34" charset="0"/>
              </a:rPr>
              <a:t>loại mức độ suy tủy theo Williams Hematology 2016 như sau: </a:t>
            </a:r>
            <a:endParaRPr lang="en-US" sz="2400" dirty="0" smtClean="0">
              <a:solidFill>
                <a:srgbClr val="0000CC"/>
              </a:solidFill>
              <a:latin typeface="Arial" panose="020B0604020202020204" pitchFamily="34" charset="0"/>
              <a:cs typeface="Arial" panose="020B0604020202020204" pitchFamily="34" charset="0"/>
            </a:endParaRPr>
          </a:p>
          <a:p>
            <a:endParaRPr lang="en-US" sz="2400" dirty="0" smtClean="0">
              <a:solidFill>
                <a:srgbClr val="0000CC"/>
              </a:solidFill>
              <a:latin typeface="Arial" panose="020B0604020202020204" pitchFamily="34" charset="0"/>
              <a:cs typeface="Arial" panose="020B0604020202020204" pitchFamily="34" charset="0"/>
            </a:endParaRPr>
          </a:p>
          <a:p>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51</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375814004"/>
              </p:ext>
            </p:extLst>
          </p:nvPr>
        </p:nvGraphicFramePr>
        <p:xfrm>
          <a:off x="152400" y="1975356"/>
          <a:ext cx="8915400" cy="3282444"/>
        </p:xfrm>
        <a:graphic>
          <a:graphicData uri="http://schemas.openxmlformats.org/drawingml/2006/table">
            <a:tbl>
              <a:tblPr firstRow="1" firstCol="1" bandRow="1"/>
              <a:tblGrid>
                <a:gridCol w="1289402">
                  <a:extLst>
                    <a:ext uri="{9D8B030D-6E8A-4147-A177-3AD203B41FA5}">
                      <a16:colId xmlns:a16="http://schemas.microsoft.com/office/drawing/2014/main" val="2979403690"/>
                    </a:ext>
                  </a:extLst>
                </a:gridCol>
                <a:gridCol w="1453798">
                  <a:extLst>
                    <a:ext uri="{9D8B030D-6E8A-4147-A177-3AD203B41FA5}">
                      <a16:colId xmlns:a16="http://schemas.microsoft.com/office/drawing/2014/main" val="374784844"/>
                    </a:ext>
                  </a:extLst>
                </a:gridCol>
                <a:gridCol w="1385991">
                  <a:extLst>
                    <a:ext uri="{9D8B030D-6E8A-4147-A177-3AD203B41FA5}">
                      <a16:colId xmlns:a16="http://schemas.microsoft.com/office/drawing/2014/main" val="3568077196"/>
                    </a:ext>
                  </a:extLst>
                </a:gridCol>
                <a:gridCol w="1422632">
                  <a:extLst>
                    <a:ext uri="{9D8B030D-6E8A-4147-A177-3AD203B41FA5}">
                      <a16:colId xmlns:a16="http://schemas.microsoft.com/office/drawing/2014/main" val="3705658017"/>
                    </a:ext>
                  </a:extLst>
                </a:gridCol>
                <a:gridCol w="1423543">
                  <a:extLst>
                    <a:ext uri="{9D8B030D-6E8A-4147-A177-3AD203B41FA5}">
                      <a16:colId xmlns:a16="http://schemas.microsoft.com/office/drawing/2014/main" val="1639401328"/>
                    </a:ext>
                  </a:extLst>
                </a:gridCol>
                <a:gridCol w="1940034">
                  <a:extLst>
                    <a:ext uri="{9D8B030D-6E8A-4147-A177-3AD203B41FA5}">
                      <a16:colId xmlns:a16="http://schemas.microsoft.com/office/drawing/2014/main" val="3981202260"/>
                    </a:ext>
                  </a:extLst>
                </a:gridCol>
              </a:tblGrid>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Mức độ</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en-US" sz="2200" b="0" dirty="0" err="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Hb</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H</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C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lưới</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smtClean="0">
                          <a:solidFill>
                            <a:srgbClr val="0000CC"/>
                          </a:solidFill>
                          <a:effectLst/>
                          <a:latin typeface="Arial" panose="020B0604020202020204" pitchFamily="34" charset="0"/>
                          <a:ea typeface="Calibri" panose="020F0502020204030204" pitchFamily="34" charset="0"/>
                          <a:cs typeface="Arial" panose="020B0604020202020204" pitchFamily="34" charset="0"/>
                        </a:rPr>
                        <a:t>BC hạt</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Tiểu cầu</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Sinh thiết tủy</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66759060"/>
                  </a:ext>
                </a:extLst>
              </a:tr>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Trung bình</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100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40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1.5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50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Mật độ </a:t>
                      </a:r>
                      <a:endPar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endParaRPr>
                    </a:p>
                    <a:p>
                      <a:pPr algn="just">
                        <a:lnSpc>
                          <a:spcPct val="107000"/>
                        </a:lnSpc>
                        <a:spcAft>
                          <a:spcPts val="0"/>
                        </a:spcAft>
                      </a:pPr>
                      <a:r>
                        <a:rPr lang="vi-VN"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tế </a:t>
                      </a: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bào &lt; 25</a:t>
                      </a:r>
                      <a:r>
                        <a:rPr lang="vi-VN"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74637898"/>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&lt; 90 g/L</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3</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0</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.5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3</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vMerge="1">
                  <a:txBody>
                    <a:bodyPr/>
                    <a:lstStyle/>
                    <a:p>
                      <a:endParaRPr lang="vi-VN"/>
                    </a:p>
                  </a:txBody>
                  <a:tcPr/>
                </a:tc>
                <a:extLst>
                  <a:ext uri="{0D108BD9-81ED-4DB2-BD59-A6C34878D82A}">
                    <a16:rowId xmlns:a16="http://schemas.microsoft.com/office/drawing/2014/main" val="1277454455"/>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Rất 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80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0</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a:t>
                      </a: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vMerge="1">
                  <a:txBody>
                    <a:bodyPr/>
                    <a:lstStyle/>
                    <a:p>
                      <a:endParaRPr lang="vi-VN"/>
                    </a:p>
                  </a:txBody>
                  <a:tcPr/>
                </a:tc>
                <a:extLst>
                  <a:ext uri="{0D108BD9-81ED-4DB2-BD59-A6C34878D82A}">
                    <a16:rowId xmlns:a16="http://schemas.microsoft.com/office/drawing/2014/main" val="2803470378"/>
                  </a:ext>
                </a:extLst>
              </a:tr>
            </a:tbl>
          </a:graphicData>
        </a:graphic>
      </p:graphicFrame>
    </p:spTree>
    <p:extLst>
      <p:ext uri="{BB962C8B-B14F-4D97-AF65-F5344CB8AC3E}">
        <p14:creationId xmlns:p14="http://schemas.microsoft.com/office/powerpoint/2010/main" val="369646228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304800"/>
            <a:ext cx="8915400" cy="6248400"/>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14</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Mức </a:t>
            </a:r>
            <a:r>
              <a:rPr lang="en-US" sz="2400" b="1" dirty="0">
                <a:solidFill>
                  <a:srgbClr val="FF0066"/>
                </a:solidFill>
                <a:latin typeface="Arial" pitchFamily="34" charset="0"/>
                <a:cs typeface="Arial" pitchFamily="34" charset="0"/>
              </a:rPr>
              <a:t>độ suy tủy xương ở </a:t>
            </a:r>
            <a:r>
              <a:rPr lang="en-US" sz="2400" b="1" dirty="0" smtClean="0">
                <a:solidFill>
                  <a:srgbClr val="FF0066"/>
                </a:solidFill>
                <a:latin typeface="Arial" pitchFamily="34" charset="0"/>
                <a:cs typeface="Arial" pitchFamily="34" charset="0"/>
              </a:rPr>
              <a:t>bệnh nhân:</a:t>
            </a:r>
            <a:endParaRPr lang="en-US" sz="2400" b="1" dirty="0">
              <a:solidFill>
                <a:srgbClr val="FF0066"/>
              </a:solidFill>
              <a:latin typeface="Arial" pitchFamily="34" charset="0"/>
              <a:cs typeface="Arial" pitchFamily="34" charset="0"/>
            </a:endParaRPr>
          </a:p>
          <a:p>
            <a:r>
              <a:rPr lang="vi-VN" sz="2400" dirty="0" smtClean="0">
                <a:solidFill>
                  <a:srgbClr val="0000CC"/>
                </a:solidFill>
                <a:cs typeface="Arial" panose="020B0604020202020204" pitchFamily="34" charset="0"/>
              </a:rPr>
              <a:t>Bảng Phân </a:t>
            </a:r>
            <a:r>
              <a:rPr lang="vi-VN" sz="2400" dirty="0">
                <a:solidFill>
                  <a:srgbClr val="0000CC"/>
                </a:solidFill>
                <a:cs typeface="Arial" panose="020B0604020202020204" pitchFamily="34" charset="0"/>
              </a:rPr>
              <a:t>loại mức độ suy tủy theo Williams Hematology 2016 như sau: </a:t>
            </a:r>
            <a:endParaRPr lang="en-US" sz="2400" dirty="0" smtClean="0">
              <a:solidFill>
                <a:srgbClr val="0000CC"/>
              </a:solidFill>
              <a:latin typeface="Arial" panose="020B0604020202020204" pitchFamily="34" charset="0"/>
              <a:cs typeface="Arial" panose="020B0604020202020204" pitchFamily="34" charset="0"/>
            </a:endParaRPr>
          </a:p>
          <a:p>
            <a:endParaRPr lang="en-US" sz="2400" dirty="0" smtClean="0">
              <a:solidFill>
                <a:srgbClr val="0000CC"/>
              </a:solidFill>
              <a:latin typeface="Arial" panose="020B0604020202020204" pitchFamily="34" charset="0"/>
              <a:cs typeface="Arial" panose="020B0604020202020204" pitchFamily="34" charset="0"/>
            </a:endParaRPr>
          </a:p>
          <a:p>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52</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633924522"/>
              </p:ext>
            </p:extLst>
          </p:nvPr>
        </p:nvGraphicFramePr>
        <p:xfrm>
          <a:off x="152400" y="1975356"/>
          <a:ext cx="8915400" cy="3282444"/>
        </p:xfrm>
        <a:graphic>
          <a:graphicData uri="http://schemas.openxmlformats.org/drawingml/2006/table">
            <a:tbl>
              <a:tblPr firstRow="1" firstCol="1" bandRow="1"/>
              <a:tblGrid>
                <a:gridCol w="1289402">
                  <a:extLst>
                    <a:ext uri="{9D8B030D-6E8A-4147-A177-3AD203B41FA5}">
                      <a16:colId xmlns:a16="http://schemas.microsoft.com/office/drawing/2014/main" val="2979403690"/>
                    </a:ext>
                  </a:extLst>
                </a:gridCol>
                <a:gridCol w="1453798">
                  <a:extLst>
                    <a:ext uri="{9D8B030D-6E8A-4147-A177-3AD203B41FA5}">
                      <a16:colId xmlns:a16="http://schemas.microsoft.com/office/drawing/2014/main" val="374784844"/>
                    </a:ext>
                  </a:extLst>
                </a:gridCol>
                <a:gridCol w="1385991">
                  <a:extLst>
                    <a:ext uri="{9D8B030D-6E8A-4147-A177-3AD203B41FA5}">
                      <a16:colId xmlns:a16="http://schemas.microsoft.com/office/drawing/2014/main" val="3568077196"/>
                    </a:ext>
                  </a:extLst>
                </a:gridCol>
                <a:gridCol w="1422632">
                  <a:extLst>
                    <a:ext uri="{9D8B030D-6E8A-4147-A177-3AD203B41FA5}">
                      <a16:colId xmlns:a16="http://schemas.microsoft.com/office/drawing/2014/main" val="3705658017"/>
                    </a:ext>
                  </a:extLst>
                </a:gridCol>
                <a:gridCol w="1423543">
                  <a:extLst>
                    <a:ext uri="{9D8B030D-6E8A-4147-A177-3AD203B41FA5}">
                      <a16:colId xmlns:a16="http://schemas.microsoft.com/office/drawing/2014/main" val="1639401328"/>
                    </a:ext>
                  </a:extLst>
                </a:gridCol>
                <a:gridCol w="1940034">
                  <a:extLst>
                    <a:ext uri="{9D8B030D-6E8A-4147-A177-3AD203B41FA5}">
                      <a16:colId xmlns:a16="http://schemas.microsoft.com/office/drawing/2014/main" val="3981202260"/>
                    </a:ext>
                  </a:extLst>
                </a:gridCol>
              </a:tblGrid>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Mức độ</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en-US" sz="2200" b="0" dirty="0" err="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Hb</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H</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C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lưới</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smtClean="0">
                          <a:solidFill>
                            <a:srgbClr val="0000CC"/>
                          </a:solidFill>
                          <a:effectLst/>
                          <a:latin typeface="Arial" panose="020B0604020202020204" pitchFamily="34" charset="0"/>
                          <a:ea typeface="Calibri" panose="020F0502020204030204" pitchFamily="34" charset="0"/>
                          <a:cs typeface="Arial" panose="020B0604020202020204" pitchFamily="34" charset="0"/>
                        </a:rPr>
                        <a:t>BC hạt</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Tiểu cầu</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Sinh thiết tủy</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2466759060"/>
                  </a:ext>
                </a:extLst>
              </a:tr>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Trung bình</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100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40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a:solidFill>
                            <a:srgbClr val="FF0000"/>
                          </a:solidFill>
                          <a:effectLst/>
                          <a:latin typeface="Arial" panose="020B0604020202020204" pitchFamily="34" charset="0"/>
                          <a:ea typeface="SimSun" panose="02010600030101010101" pitchFamily="2" charset="-122"/>
                          <a:cs typeface="Arial" panose="020B0604020202020204" pitchFamily="34" charset="0"/>
                        </a:rPr>
                        <a:t>&lt; </a:t>
                      </a:r>
                      <a:r>
                        <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1,5 G/L</a:t>
                      </a:r>
                    </a:p>
                    <a:p>
                      <a:pPr algn="ctr">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(0,9</a:t>
                      </a:r>
                      <a:r>
                        <a:rPr lang="en-US" sz="2200" b="1" baseline="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 G/L)</a:t>
                      </a:r>
                      <a:endParaRPr lang="vi-VN" sz="2200" b="1"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50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Mật độ </a:t>
                      </a:r>
                      <a:endParaRPr lang="en-US" sz="2200" b="1" dirty="0" smtClean="0">
                        <a:solidFill>
                          <a:srgbClr val="FF0000"/>
                        </a:solidFill>
                        <a:effectLst/>
                        <a:latin typeface="Arial" panose="020B0604020202020204" pitchFamily="34" charset="0"/>
                        <a:ea typeface="SimSun" panose="02010600030101010101" pitchFamily="2" charset="-122"/>
                        <a:cs typeface="Arial" panose="020B0604020202020204" pitchFamily="34" charset="0"/>
                      </a:endParaRPr>
                    </a:p>
                    <a:p>
                      <a:pPr algn="just">
                        <a:lnSpc>
                          <a:spcPct val="107000"/>
                        </a:lnSpc>
                        <a:spcAft>
                          <a:spcPts val="0"/>
                        </a:spcAft>
                      </a:pPr>
                      <a:r>
                        <a:rPr lang="vi-VN" sz="2200" b="1" dirty="0" smtClean="0">
                          <a:solidFill>
                            <a:srgbClr val="FF0000"/>
                          </a:solidFill>
                          <a:effectLst/>
                          <a:latin typeface="Arial" panose="020B0604020202020204" pitchFamily="34" charset="0"/>
                          <a:ea typeface="SimSun" panose="02010600030101010101" pitchFamily="2" charset="-122"/>
                          <a:cs typeface="Arial" panose="020B0604020202020204" pitchFamily="34" charset="0"/>
                        </a:rPr>
                        <a:t>tế </a:t>
                      </a: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bào &lt; </a:t>
                      </a:r>
                      <a:r>
                        <a:rPr lang="vi-VN" sz="2200" b="1">
                          <a:solidFill>
                            <a:srgbClr val="FF0000"/>
                          </a:solidFill>
                          <a:effectLst/>
                          <a:latin typeface="Arial" panose="020B0604020202020204" pitchFamily="34" charset="0"/>
                          <a:ea typeface="SimSun" panose="02010600030101010101" pitchFamily="2" charset="-122"/>
                          <a:cs typeface="Arial" panose="020B0604020202020204" pitchFamily="34" charset="0"/>
                        </a:rPr>
                        <a:t>25</a:t>
                      </a:r>
                      <a:r>
                        <a:rPr lang="vi-VN"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a:t>
                      </a:r>
                      <a:endPar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endParaRPr>
                    </a:p>
                    <a:p>
                      <a:pPr algn="just">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(20%)</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extLst>
                  <a:ext uri="{0D108BD9-81ED-4DB2-BD59-A6C34878D82A}">
                    <a16:rowId xmlns:a16="http://schemas.microsoft.com/office/drawing/2014/main" val="2174637898"/>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&lt; 90 g/L</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3</a:t>
                      </a:r>
                      <a:r>
                        <a:rPr lang="en-US" sz="2200" b="1">
                          <a:solidFill>
                            <a:srgbClr val="FF0000"/>
                          </a:solidFill>
                          <a:effectLst/>
                          <a:latin typeface="Arial" panose="020B0604020202020204" pitchFamily="34" charset="0"/>
                          <a:ea typeface="SimSun" panose="02010600030101010101" pitchFamily="2" charset="-122"/>
                          <a:cs typeface="Arial" panose="020B0604020202020204" pitchFamily="34" charset="0"/>
                        </a:rPr>
                        <a:t>0 </a:t>
                      </a:r>
                      <a:r>
                        <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G/L</a:t>
                      </a:r>
                    </a:p>
                    <a:p>
                      <a:pPr algn="ctr">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(22 G/L)</a:t>
                      </a:r>
                      <a:endParaRPr lang="vi-VN" sz="2200" b="1"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vi-VN"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0</a:t>
                      </a:r>
                      <a:r>
                        <a:rPr lang="en-US"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,5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3</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vMerge="1">
                  <a:txBody>
                    <a:bodyPr/>
                    <a:lstStyle/>
                    <a:p>
                      <a:endParaRPr lang="vi-VN"/>
                    </a:p>
                  </a:txBody>
                  <a:tcPr/>
                </a:tc>
                <a:extLst>
                  <a:ext uri="{0D108BD9-81ED-4DB2-BD59-A6C34878D82A}">
                    <a16:rowId xmlns:a16="http://schemas.microsoft.com/office/drawing/2014/main" val="1277454455"/>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Rất 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a:t>
                      </a:r>
                      <a:r>
                        <a:rPr lang="vi-VN" sz="2200" b="1">
                          <a:solidFill>
                            <a:srgbClr val="FF0000"/>
                          </a:solidFill>
                          <a:effectLst/>
                          <a:latin typeface="Arial" panose="020B0604020202020204" pitchFamily="34" charset="0"/>
                          <a:ea typeface="SimSun" panose="02010600030101010101" pitchFamily="2" charset="-122"/>
                          <a:cs typeface="Arial" panose="020B0604020202020204" pitchFamily="34" charset="0"/>
                        </a:rPr>
                        <a:t>80 </a:t>
                      </a:r>
                      <a:r>
                        <a:rPr lang="vi-VN"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g/L</a:t>
                      </a:r>
                      <a:endPar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endParaRPr>
                    </a:p>
                    <a:p>
                      <a:pPr algn="ctr">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(67 g/l)</a:t>
                      </a:r>
                      <a:endParaRPr lang="vi-VN" sz="2200" b="1"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vi-VN"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0</a:t>
                      </a:r>
                      <a:r>
                        <a:rPr lang="en-US"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a:t>
                      </a:r>
                      <a:r>
                        <a:rPr lang="vi-VN"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2</a:t>
                      </a:r>
                      <a:r>
                        <a:rPr lang="en-US"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2</a:t>
                      </a:r>
                      <a:r>
                        <a:rPr lang="en-US" sz="2200" b="1">
                          <a:solidFill>
                            <a:srgbClr val="FF0000"/>
                          </a:solidFill>
                          <a:effectLst/>
                          <a:latin typeface="Arial" panose="020B0604020202020204" pitchFamily="34" charset="0"/>
                          <a:ea typeface="SimSun" panose="02010600030101010101" pitchFamily="2" charset="-122"/>
                          <a:cs typeface="Arial" panose="020B0604020202020204" pitchFamily="34" charset="0"/>
                        </a:rPr>
                        <a:t>0 </a:t>
                      </a:r>
                      <a:r>
                        <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G/L</a:t>
                      </a:r>
                    </a:p>
                    <a:p>
                      <a:pPr algn="ctr">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(16 G/L)</a:t>
                      </a:r>
                      <a:endParaRPr lang="vi-VN" sz="2200" b="1"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vMerge="1">
                  <a:txBody>
                    <a:bodyPr/>
                    <a:lstStyle/>
                    <a:p>
                      <a:endParaRPr lang="vi-VN"/>
                    </a:p>
                  </a:txBody>
                  <a:tcPr/>
                </a:tc>
                <a:extLst>
                  <a:ext uri="{0D108BD9-81ED-4DB2-BD59-A6C34878D82A}">
                    <a16:rowId xmlns:a16="http://schemas.microsoft.com/office/drawing/2014/main" val="2803470378"/>
                  </a:ext>
                </a:extLst>
              </a:tr>
            </a:tbl>
          </a:graphicData>
        </a:graphic>
      </p:graphicFrame>
      <p:sp>
        <p:nvSpPr>
          <p:cNvPr id="2" name="Rectangle 1"/>
          <p:cNvSpPr/>
          <p:nvPr/>
        </p:nvSpPr>
        <p:spPr>
          <a:xfrm>
            <a:off x="304800" y="5442668"/>
            <a:ext cx="5479385" cy="424732"/>
          </a:xfrm>
          <a:prstGeom prst="rect">
            <a:avLst/>
          </a:prstGeom>
        </p:spPr>
        <p:txBody>
          <a:bodyPr wrap="none">
            <a:spAutoFit/>
          </a:bodyPr>
          <a:lstStyle/>
          <a:p>
            <a:pPr lvl="0" defTabSz="685800">
              <a:lnSpc>
                <a:spcPct val="90000"/>
              </a:lnSpc>
              <a:spcBef>
                <a:spcPts val="750"/>
              </a:spcBef>
            </a:pPr>
            <a:r>
              <a:rPr lang="en-US" sz="2400" b="1" i="1" dirty="0" smtClean="0">
                <a:solidFill>
                  <a:srgbClr val="FF0000"/>
                </a:solidFill>
                <a:latin typeface="Arial" panose="020B0604020202020204" pitchFamily="34" charset="0"/>
                <a:cs typeface="Arial" panose="020B0604020202020204" pitchFamily="34" charset="0"/>
              </a:rPr>
              <a:t>KL: Suy </a:t>
            </a:r>
            <a:r>
              <a:rPr lang="en-US" sz="2400" b="1" i="1" dirty="0">
                <a:solidFill>
                  <a:srgbClr val="FF0000"/>
                </a:solidFill>
                <a:latin typeface="Arial" panose="020B0604020202020204" pitchFamily="34" charset="0"/>
                <a:cs typeface="Arial" panose="020B0604020202020204" pitchFamily="34" charset="0"/>
              </a:rPr>
              <a:t>tủy xương mức độ </a:t>
            </a:r>
            <a:r>
              <a:rPr lang="en-US" sz="2400" b="1" i="1" dirty="0" smtClean="0">
                <a:solidFill>
                  <a:srgbClr val="FF0000"/>
                </a:solidFill>
                <a:latin typeface="Arial" panose="020B0604020202020204" pitchFamily="34" charset="0"/>
                <a:cs typeface="Arial" panose="020B0604020202020204" pitchFamily="34" charset="0"/>
              </a:rPr>
              <a:t>rất nặng</a:t>
            </a:r>
            <a:endParaRPr lang="vi-VN" sz="2400" b="1" i="1" dirty="0">
              <a:solidFill>
                <a:srgbClr val="FF0000"/>
              </a:solidFill>
              <a:cs typeface="Arial" panose="020B0604020202020204" pitchFamily="34" charset="0"/>
            </a:endParaRPr>
          </a:p>
        </p:txBody>
      </p:sp>
    </p:spTree>
    <p:extLst>
      <p:ext uri="{BB962C8B-B14F-4D97-AF65-F5344CB8AC3E}">
        <p14:creationId xmlns:p14="http://schemas.microsoft.com/office/powerpoint/2010/main" val="310090891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533400"/>
            <a:ext cx="8610600" cy="4351338"/>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15</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Nguyên nhân Suy tủy </a:t>
            </a:r>
            <a:r>
              <a:rPr lang="en-US" sz="2400" b="1" dirty="0">
                <a:solidFill>
                  <a:srgbClr val="FF0066"/>
                </a:solidFill>
                <a:latin typeface="Arial" pitchFamily="34" charset="0"/>
                <a:cs typeface="Arial" pitchFamily="34" charset="0"/>
              </a:rPr>
              <a:t>xương </a:t>
            </a:r>
            <a:r>
              <a:rPr lang="en-US" sz="2400" b="1" dirty="0" smtClean="0">
                <a:solidFill>
                  <a:srgbClr val="FF0066"/>
                </a:solidFill>
                <a:latin typeface="Arial" pitchFamily="34" charset="0"/>
                <a:cs typeface="Arial" pitchFamily="34" charset="0"/>
              </a:rPr>
              <a:t>của bệnh nhân này là gì?</a:t>
            </a:r>
            <a:endParaRPr lang="en-US" sz="2400" b="1" dirty="0">
              <a:solidFill>
                <a:srgbClr val="FF0066"/>
              </a:solidFill>
              <a:latin typeface="Arial" pitchFamily="34" charset="0"/>
              <a:cs typeface="Arial" pitchFamily="34" charset="0"/>
            </a:endParaRPr>
          </a:p>
          <a:p>
            <a:pPr marL="0" indent="0">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53</a:t>
            </a:fld>
            <a:endParaRPr lang="en-US"/>
          </a:p>
        </p:txBody>
      </p:sp>
    </p:spTree>
    <p:extLst>
      <p:ext uri="{BB962C8B-B14F-4D97-AF65-F5344CB8AC3E}">
        <p14:creationId xmlns:p14="http://schemas.microsoft.com/office/powerpoint/2010/main" val="2318491934"/>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915400" cy="6492876"/>
          </a:xfrm>
        </p:spPr>
        <p:txBody>
          <a:bodyPr>
            <a:normAutofit lnSpcReduction="10000"/>
          </a:bodyPr>
          <a:lstStyle/>
          <a:p>
            <a:pPr marL="0" indent="0" algn="just">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15</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Nguyên </a:t>
            </a:r>
            <a:r>
              <a:rPr lang="en-US" sz="2400" b="1" dirty="0">
                <a:solidFill>
                  <a:srgbClr val="FF0066"/>
                </a:solidFill>
                <a:latin typeface="Arial" pitchFamily="34" charset="0"/>
                <a:cs typeface="Arial" pitchFamily="34" charset="0"/>
              </a:rPr>
              <a:t>nhân Suy tủy xương của bệnh nhân này </a:t>
            </a:r>
            <a:r>
              <a:rPr lang="en-US" sz="2400" b="1" dirty="0" smtClean="0">
                <a:solidFill>
                  <a:srgbClr val="FF0066"/>
                </a:solidFill>
                <a:latin typeface="Arial" pitchFamily="34" charset="0"/>
                <a:cs typeface="Arial" pitchFamily="34" charset="0"/>
              </a:rPr>
              <a:t>là:</a:t>
            </a:r>
            <a:endParaRPr lang="en-US" sz="2400" b="1" dirty="0">
              <a:solidFill>
                <a:srgbClr val="FF0066"/>
              </a:solidFill>
              <a:latin typeface="Arial" pitchFamily="34" charset="0"/>
              <a:cs typeface="Arial" pitchFamily="34" charset="0"/>
            </a:endParaRPr>
          </a:p>
          <a:p>
            <a:pPr>
              <a:buFontTx/>
              <a:buChar char="-"/>
            </a:pPr>
            <a:r>
              <a:rPr lang="en-US" sz="2400" b="1" dirty="0" smtClean="0">
                <a:solidFill>
                  <a:srgbClr val="FF0000"/>
                </a:solidFill>
                <a:latin typeface="Arial" panose="020B0604020202020204" pitchFamily="34" charset="0"/>
                <a:cs typeface="Arial" panose="020B0604020202020204" pitchFamily="34" charset="0"/>
              </a:rPr>
              <a:t>Di </a:t>
            </a:r>
            <a:r>
              <a:rPr lang="en-US" sz="2400" b="1" dirty="0">
                <a:solidFill>
                  <a:srgbClr val="FF0000"/>
                </a:solidFill>
                <a:latin typeface="Arial" panose="020B0604020202020204" pitchFamily="34" charset="0"/>
                <a:cs typeface="Arial" panose="020B0604020202020204" pitchFamily="34" charset="0"/>
              </a:rPr>
              <a:t>truyền: </a:t>
            </a:r>
            <a:r>
              <a:rPr lang="en-US" sz="2400" dirty="0" smtClean="0">
                <a:solidFill>
                  <a:srgbClr val="0000CC"/>
                </a:solidFill>
                <a:latin typeface="Arial" panose="020B0604020202020204" pitchFamily="34" charset="0"/>
                <a:cs typeface="Arial" panose="020B0604020202020204" pitchFamily="34" charset="0"/>
              </a:rPr>
              <a:t>bệnh thiếu máu </a:t>
            </a:r>
            <a:r>
              <a:rPr lang="en-US" sz="2400" dirty="0" err="1" smtClean="0">
                <a:solidFill>
                  <a:srgbClr val="0000CC"/>
                </a:solidFill>
                <a:latin typeface="Arial" panose="020B0604020202020204" pitchFamily="34" charset="0"/>
                <a:cs typeface="Arial" panose="020B0604020202020204" pitchFamily="34" charset="0"/>
              </a:rPr>
              <a:t>Fanconi</a:t>
            </a:r>
            <a:r>
              <a:rPr lang="en-US" sz="2400" dirty="0" smtClean="0">
                <a:solidFill>
                  <a:srgbClr val="0000CC"/>
                </a:solidFill>
                <a:latin typeface="Arial" panose="020B0604020202020204" pitchFamily="34" charset="0"/>
                <a:cs typeface="Arial" panose="020B0604020202020204" pitchFamily="34" charset="0"/>
              </a:rPr>
              <a:t>, loạn sừng bẩm sinh,  hội chứng </a:t>
            </a:r>
            <a:r>
              <a:rPr lang="en-US" sz="2400" dirty="0" err="1" smtClean="0">
                <a:solidFill>
                  <a:srgbClr val="0000CC"/>
                </a:solidFill>
                <a:latin typeface="Arial" panose="020B0604020202020204" pitchFamily="34" charset="0"/>
                <a:cs typeface="Arial" panose="020B0604020202020204" pitchFamily="34" charset="0"/>
              </a:rPr>
              <a:t>Shwachman</a:t>
            </a:r>
            <a:r>
              <a:rPr lang="en-US" sz="2400" dirty="0" smtClean="0">
                <a:solidFill>
                  <a:srgbClr val="0000CC"/>
                </a:solidFill>
                <a:latin typeface="Arial" panose="020B0604020202020204" pitchFamily="34" charset="0"/>
                <a:cs typeface="Arial" panose="020B0604020202020204" pitchFamily="34" charset="0"/>
              </a:rPr>
              <a:t>- Diamond </a:t>
            </a:r>
          </a:p>
          <a:p>
            <a:pPr>
              <a:buFontTx/>
              <a:buChar char="-"/>
            </a:pPr>
            <a:r>
              <a:rPr lang="en-US" sz="2400" b="1" dirty="0" smtClean="0">
                <a:solidFill>
                  <a:srgbClr val="FF0000"/>
                </a:solidFill>
                <a:latin typeface="Arial" panose="020B0604020202020204" pitchFamily="34" charset="0"/>
                <a:cs typeface="Arial" panose="020B0604020202020204" pitchFamily="34" charset="0"/>
              </a:rPr>
              <a:t>Mắc phải:</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Nhiễm trùng</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Siêu vi: EBV</a:t>
            </a:r>
            <a:r>
              <a:rPr lang="en-US" sz="2400" dirty="0">
                <a:solidFill>
                  <a:srgbClr val="0000CC"/>
                </a:solidFill>
                <a:latin typeface="Arial" panose="020B0604020202020204" pitchFamily="34" charset="0"/>
                <a:cs typeface="Arial" panose="020B0604020202020204" pitchFamily="34" charset="0"/>
              </a:rPr>
              <a:t>, </a:t>
            </a:r>
            <a:r>
              <a:rPr lang="en-US" sz="2400" dirty="0" smtClean="0">
                <a:solidFill>
                  <a:srgbClr val="0000CC"/>
                </a:solidFill>
                <a:latin typeface="Arial" panose="020B0604020202020204" pitchFamily="34" charset="0"/>
                <a:cs typeface="Arial" panose="020B0604020202020204" pitchFamily="34" charset="0"/>
              </a:rPr>
              <a:t>virus viêm gan non -A</a:t>
            </a:r>
            <a:r>
              <a:rPr lang="en-US" sz="2400" dirty="0">
                <a:solidFill>
                  <a:srgbClr val="0000CC"/>
                </a:solidFill>
                <a:latin typeface="Arial" panose="020B0604020202020204" pitchFamily="34" charset="0"/>
                <a:cs typeface="Arial" panose="020B0604020202020204" pitchFamily="34" charset="0"/>
              </a:rPr>
              <a:t>, -B, -C, -D, -E, or </a:t>
            </a:r>
            <a:r>
              <a:rPr lang="en-US" sz="2400" dirty="0" smtClean="0">
                <a:solidFill>
                  <a:srgbClr val="0000CC"/>
                </a:solidFill>
                <a:latin typeface="Arial" panose="020B0604020202020204" pitchFamily="34" charset="0"/>
                <a:cs typeface="Arial" panose="020B0604020202020204" pitchFamily="34" charset="0"/>
              </a:rPr>
              <a:t>–G, HIV </a:t>
            </a:r>
            <a:endParaRPr lang="en-US" sz="2400" dirty="0">
              <a:solidFill>
                <a:srgbClr val="0000CC"/>
              </a:solidFill>
              <a:latin typeface="Arial" panose="020B0604020202020204" pitchFamily="34" charset="0"/>
              <a:cs typeface="Arial" panose="020B0604020202020204" pitchFamily="34" charset="0"/>
            </a:endParaRPr>
          </a:p>
          <a:p>
            <a:pPr marL="457200" indent="-457200">
              <a:buFont typeface="Arial" panose="020B0604020202020204" pitchFamily="34" charset="0"/>
              <a:buAutoNum type="arabicPeriod"/>
            </a:pPr>
            <a:r>
              <a:rPr lang="en-US" sz="2400" dirty="0" smtClean="0">
                <a:solidFill>
                  <a:srgbClr val="0000CC"/>
                </a:solidFill>
                <a:latin typeface="Arial" panose="020B0604020202020204" pitchFamily="34" charset="0"/>
                <a:cs typeface="Arial" panose="020B0604020202020204" pitchFamily="34" charset="0"/>
              </a:rPr>
              <a:t>Thuốc: chloramphenicol, thuốc hóa trị gây độc tế bào</a:t>
            </a:r>
          </a:p>
          <a:p>
            <a:pPr marL="457200" indent="-457200">
              <a:buFont typeface="Arial" panose="020B0604020202020204" pitchFamily="34" charset="0"/>
              <a:buAutoNum type="arabicPeriod"/>
            </a:pPr>
            <a:r>
              <a:rPr lang="en-US" sz="2400" dirty="0" smtClean="0">
                <a:solidFill>
                  <a:srgbClr val="0000CC"/>
                </a:solidFill>
                <a:latin typeface="Arial" panose="020B0604020202020204" pitchFamily="34" charset="0"/>
                <a:cs typeface="Arial" panose="020B0604020202020204" pitchFamily="34" charset="0"/>
              </a:rPr>
              <a:t>Hóa chất: benzene, thuốc trừ </a:t>
            </a:r>
            <a:r>
              <a:rPr lang="en-US" sz="2400" dirty="0">
                <a:solidFill>
                  <a:srgbClr val="0000CC"/>
                </a:solidFill>
                <a:latin typeface="Arial" panose="020B0604020202020204" pitchFamily="34" charset="0"/>
                <a:cs typeface="Arial" panose="020B0604020202020204" pitchFamily="34" charset="0"/>
              </a:rPr>
              <a:t>sâu </a:t>
            </a:r>
            <a:r>
              <a:rPr lang="en-US" sz="2400" dirty="0" smtClean="0">
                <a:solidFill>
                  <a:srgbClr val="0000CC"/>
                </a:solidFill>
                <a:latin typeface="Arial" panose="020B0604020202020204" pitchFamily="34" charset="0"/>
                <a:cs typeface="Arial" panose="020B0604020202020204" pitchFamily="34" charset="0"/>
              </a:rPr>
              <a:t>(organochlorine, organophosphate)…</a:t>
            </a:r>
            <a:endParaRPr lang="en-US" sz="2400" dirty="0">
              <a:solidFill>
                <a:srgbClr val="0000CC"/>
              </a:solidFill>
              <a:latin typeface="Arial" panose="020B0604020202020204" pitchFamily="34" charset="0"/>
              <a:cs typeface="Arial" panose="020B0604020202020204" pitchFamily="34" charset="0"/>
            </a:endParaRPr>
          </a:p>
          <a:p>
            <a:pPr marL="457200" indent="-457200">
              <a:buFont typeface="Arial" panose="020B0604020202020204" pitchFamily="34" charset="0"/>
              <a:buAutoNum type="arabicPeriod"/>
            </a:pPr>
            <a:r>
              <a:rPr lang="en-US" sz="2400" dirty="0">
                <a:solidFill>
                  <a:srgbClr val="0000CC"/>
                </a:solidFill>
                <a:latin typeface="Arial" panose="020B0604020202020204" pitchFamily="34" charset="0"/>
                <a:cs typeface="Arial" panose="020B0604020202020204" pitchFamily="34" charset="0"/>
              </a:rPr>
              <a:t>Tia xạ</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Bệnh tự miễn, mô liên kết: Lupus, Viêm khớp dạng thấp, bệnh tuyến giáp miễn dịch</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Tiểu huyết sắc tố kịch phát về đêm</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Thai kì</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Vô căn (65%)</a:t>
            </a:r>
            <a:endParaRPr lang="en-US" sz="2400" b="1" dirty="0" smtClean="0">
              <a:solidFill>
                <a:srgbClr val="0000CC"/>
              </a:solidFill>
              <a:latin typeface="Arial" panose="020B0604020202020204" pitchFamily="34" charset="0"/>
              <a:cs typeface="Arial" panose="020B0604020202020204" pitchFamily="34" charset="0"/>
            </a:endParaRPr>
          </a:p>
          <a:p>
            <a:pPr marL="457200" indent="-457200">
              <a:buAutoNum type="arabicPeriod"/>
            </a:pPr>
            <a:endParaRPr lang="en-US" sz="2400" dirty="0" smtClean="0">
              <a:solidFill>
                <a:srgbClr val="0000CC"/>
              </a:solidFill>
              <a:latin typeface="Arial" panose="020B0604020202020204" pitchFamily="34" charset="0"/>
              <a:cs typeface="Arial" panose="020B0604020202020204" pitchFamily="34" charset="0"/>
            </a:endParaRPr>
          </a:p>
          <a:p>
            <a:endParaRPr lang="vi-VN"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54</a:t>
            </a:fld>
            <a:endParaRPr lang="en-US"/>
          </a:p>
        </p:txBody>
      </p:sp>
    </p:spTree>
    <p:extLst>
      <p:ext uri="{BB962C8B-B14F-4D97-AF65-F5344CB8AC3E}">
        <p14:creationId xmlns:p14="http://schemas.microsoft.com/office/powerpoint/2010/main" val="28631905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533400"/>
            <a:ext cx="8610600" cy="4351338"/>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16</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Giải thích cơ chế bệnh sinh của bệnh Suy tủy </a:t>
            </a:r>
            <a:r>
              <a:rPr lang="en-US" sz="2400" b="1" dirty="0">
                <a:solidFill>
                  <a:srgbClr val="FF0066"/>
                </a:solidFill>
                <a:latin typeface="Arial" pitchFamily="34" charset="0"/>
                <a:cs typeface="Arial" pitchFamily="34" charset="0"/>
              </a:rPr>
              <a:t>xương </a:t>
            </a:r>
            <a:r>
              <a:rPr lang="en-US" sz="2400" b="1" dirty="0" smtClean="0">
                <a:solidFill>
                  <a:srgbClr val="FF0066"/>
                </a:solidFill>
                <a:latin typeface="Arial" pitchFamily="34" charset="0"/>
                <a:cs typeface="Arial" pitchFamily="34" charset="0"/>
              </a:rPr>
              <a:t>của bệnh nhân này là gì?</a:t>
            </a:r>
            <a:endParaRPr lang="en-US" sz="2400" b="1" dirty="0">
              <a:solidFill>
                <a:srgbClr val="FF0066"/>
              </a:solidFill>
              <a:latin typeface="Arial" pitchFamily="34" charset="0"/>
              <a:cs typeface="Arial" pitchFamily="34" charset="0"/>
            </a:endParaRPr>
          </a:p>
          <a:p>
            <a:pPr marL="0" indent="0">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55</a:t>
            </a:fld>
            <a:endParaRPr lang="en-US"/>
          </a:p>
        </p:txBody>
      </p:sp>
    </p:spTree>
    <p:extLst>
      <p:ext uri="{BB962C8B-B14F-4D97-AF65-F5344CB8AC3E}">
        <p14:creationId xmlns:p14="http://schemas.microsoft.com/office/powerpoint/2010/main" val="391452873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365126"/>
            <a:ext cx="8763000" cy="549274"/>
          </a:xfrm>
        </p:spPr>
        <p:txBody>
          <a:bodyPr>
            <a:normAutofit/>
          </a:bodyPr>
          <a:lstStyle/>
          <a:p>
            <a:pPr algn="ctr"/>
            <a:r>
              <a:rPr lang="vi-VN" sz="2800" u="sng" dirty="0" smtClean="0">
                <a:solidFill>
                  <a:srgbClr val="FF0066"/>
                </a:solidFill>
                <a:effectLst>
                  <a:outerShdw blurRad="38100" dist="38100" dir="2700000" algn="tl">
                    <a:srgbClr val="000000">
                      <a:alpha val="43137"/>
                    </a:srgbClr>
                  </a:outerShdw>
                </a:effectLst>
                <a:latin typeface="+mn-lt"/>
              </a:rPr>
              <a:t>CƠ CHẾ BỆNH SINH CỦA SUY TỦY MẮC PHẢI</a:t>
            </a:r>
            <a:endParaRPr lang="vi-VN" sz="2800" u="sng" dirty="0">
              <a:solidFill>
                <a:srgbClr val="FF0066"/>
              </a:solidFill>
              <a:effectLst>
                <a:outerShdw blurRad="38100" dist="38100" dir="2700000" algn="tl">
                  <a:srgbClr val="000000">
                    <a:alpha val="43137"/>
                  </a:srgbClr>
                </a:outerShdw>
              </a:effectLst>
              <a:latin typeface="+mn-lt"/>
            </a:endParaRPr>
          </a:p>
        </p:txBody>
      </p:sp>
      <p:sp>
        <p:nvSpPr>
          <p:cNvPr id="3" name="Content Placeholder 2"/>
          <p:cNvSpPr>
            <a:spLocks noGrp="1"/>
          </p:cNvSpPr>
          <p:nvPr>
            <p:ph idx="1"/>
          </p:nvPr>
        </p:nvSpPr>
        <p:spPr>
          <a:xfrm>
            <a:off x="152400" y="1066800"/>
            <a:ext cx="8763000" cy="5791200"/>
          </a:xfrm>
        </p:spPr>
        <p:txBody>
          <a:bodyPr>
            <a:normAutofit/>
          </a:bodyPr>
          <a:lstStyle/>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Ức chế miễn dịch </a:t>
            </a:r>
            <a:r>
              <a:rPr lang="en-US" sz="2400" dirty="0" err="1" smtClean="0">
                <a:solidFill>
                  <a:srgbClr val="0000CC"/>
                </a:solidFill>
                <a:latin typeface="Arial" panose="020B0604020202020204" pitchFamily="34" charset="0"/>
                <a:cs typeface="Arial" panose="020B0604020202020204" pitchFamily="34" charset="0"/>
              </a:rPr>
              <a:t>dịch</a:t>
            </a:r>
            <a:r>
              <a:rPr lang="en-US" sz="2400" dirty="0" smtClean="0">
                <a:solidFill>
                  <a:srgbClr val="0000CC"/>
                </a:solidFill>
                <a:latin typeface="Arial" panose="020B0604020202020204" pitchFamily="34" charset="0"/>
                <a:cs typeface="Arial" panose="020B0604020202020204" pitchFamily="34" charset="0"/>
              </a:rPr>
              <a:t> thể hay miễn dịch tế bào của tế bào tạo máu đa năng</a:t>
            </a:r>
          </a:p>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Sự bào mòn tăng dần của các điểm cuối của nhiễm sắc thể</a:t>
            </a:r>
          </a:p>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Gây độc trực tiếp các tế bào gốc tạo máu hay các tế </a:t>
            </a:r>
            <a:r>
              <a:rPr lang="en-US" sz="2400" dirty="0">
                <a:solidFill>
                  <a:srgbClr val="0000CC"/>
                </a:solidFill>
                <a:latin typeface="Arial" panose="020B0604020202020204" pitchFamily="34" charset="0"/>
                <a:cs typeface="Arial" panose="020B0604020202020204" pitchFamily="34" charset="0"/>
              </a:rPr>
              <a:t>bào tạo máu đa </a:t>
            </a:r>
            <a:r>
              <a:rPr lang="en-US" sz="2400" dirty="0" smtClean="0">
                <a:solidFill>
                  <a:srgbClr val="0000CC"/>
                </a:solidFill>
                <a:latin typeface="Arial" panose="020B0604020202020204" pitchFamily="34" charset="0"/>
                <a:cs typeface="Arial" panose="020B0604020202020204" pitchFamily="34" charset="0"/>
              </a:rPr>
              <a:t>năng</a:t>
            </a:r>
          </a:p>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Khiếm khuyết vi môi trường mô đệm tủy xương cần thiết cho sự phát triển tế bào tạo máu.</a:t>
            </a:r>
          </a:p>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Giảm sản xuất hoặc phóng thích các yếu tố tăng trưởng thiết yếu của tế bào tạo máu đa năng</a:t>
            </a:r>
          </a:p>
          <a:p>
            <a:pPr marL="0" indent="0">
              <a:buNone/>
            </a:pPr>
            <a:r>
              <a:rPr lang="en-US" sz="2400" dirty="0">
                <a:solidFill>
                  <a:srgbClr val="0000CC"/>
                </a:solidFill>
                <a:latin typeface="Arial" panose="020B0604020202020204" pitchFamily="34" charset="0"/>
                <a:cs typeface="Arial" panose="020B0604020202020204" pitchFamily="34" charset="0"/>
              </a:rPr>
              <a:t/>
            </a:r>
            <a:br>
              <a:rPr lang="en-US" sz="2400" dirty="0">
                <a:solidFill>
                  <a:srgbClr val="0000CC"/>
                </a:solidFill>
                <a:latin typeface="Arial" panose="020B0604020202020204" pitchFamily="34" charset="0"/>
                <a:cs typeface="Arial" panose="020B0604020202020204" pitchFamily="34" charset="0"/>
              </a:rPr>
            </a:br>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56</a:t>
            </a:fld>
            <a:endParaRPr lang="en-US"/>
          </a:p>
        </p:txBody>
      </p:sp>
    </p:spTree>
    <p:extLst>
      <p:ext uri="{BB962C8B-B14F-4D97-AF65-F5344CB8AC3E}">
        <p14:creationId xmlns:p14="http://schemas.microsoft.com/office/powerpoint/2010/main" val="382377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763000" cy="549274"/>
          </a:xfrm>
        </p:spPr>
        <p:txBody>
          <a:bodyPr>
            <a:normAutofit/>
          </a:bodyPr>
          <a:lstStyle/>
          <a:p>
            <a:pPr algn="ctr"/>
            <a:r>
              <a:rPr lang="vi-VN" sz="2800" u="sng" dirty="0" smtClean="0">
                <a:solidFill>
                  <a:srgbClr val="FF0000"/>
                </a:solidFill>
                <a:effectLst>
                  <a:outerShdw blurRad="38100" dist="38100" dir="2700000" algn="tl">
                    <a:srgbClr val="000000">
                      <a:alpha val="43137"/>
                    </a:srgbClr>
                  </a:outerShdw>
                </a:effectLst>
                <a:latin typeface="+mn-lt"/>
              </a:rPr>
              <a:t>CƠ CHẾ BỆNH SINH CỦA SUY TỦY MẮC PHẢI</a:t>
            </a:r>
            <a:endParaRPr lang="vi-VN" sz="2800" u="sng" dirty="0">
              <a:solidFill>
                <a:srgbClr val="FF0000"/>
              </a:solidFill>
              <a:effectLst>
                <a:outerShdw blurRad="38100" dist="38100" dir="2700000" algn="tl">
                  <a:srgbClr val="000000">
                    <a:alpha val="43137"/>
                  </a:srgbClr>
                </a:outerShdw>
              </a:effectLst>
              <a:latin typeface="+mn-lt"/>
            </a:endParaRPr>
          </a:p>
        </p:txBody>
      </p:sp>
      <p:sp>
        <p:nvSpPr>
          <p:cNvPr id="3" name="Content Placeholder 2"/>
          <p:cNvSpPr>
            <a:spLocks noGrp="1"/>
          </p:cNvSpPr>
          <p:nvPr>
            <p:ph idx="1"/>
          </p:nvPr>
        </p:nvSpPr>
        <p:spPr>
          <a:xfrm>
            <a:off x="152400" y="701674"/>
            <a:ext cx="8763000" cy="6156326"/>
          </a:xfrm>
        </p:spPr>
        <p:txBody>
          <a:bodyPr>
            <a:normAutofit fontScale="92500"/>
          </a:bodyPr>
          <a:lstStyle/>
          <a:p>
            <a:pPr algn="just"/>
            <a:r>
              <a:rPr lang="vi-VN" dirty="0">
                <a:solidFill>
                  <a:srgbClr val="0000CC"/>
                </a:solidFill>
              </a:rPr>
              <a:t>Sinh bệnh học miễn dịch </a:t>
            </a:r>
            <a:r>
              <a:rPr lang="vi-VN" dirty="0" smtClean="0">
                <a:solidFill>
                  <a:srgbClr val="0000CC"/>
                </a:solidFill>
              </a:rPr>
              <a:t>của quá trình chết tế bào theo </a:t>
            </a:r>
            <a:r>
              <a:rPr lang="vi-VN" dirty="0" smtClean="0">
                <a:solidFill>
                  <a:srgbClr val="0000CC"/>
                </a:solidFill>
              </a:rPr>
              <a:t>chương </a:t>
            </a:r>
            <a:r>
              <a:rPr lang="vi-VN" dirty="0" smtClean="0">
                <a:solidFill>
                  <a:srgbClr val="0000CC"/>
                </a:solidFill>
              </a:rPr>
              <a:t>trình của </a:t>
            </a:r>
            <a:r>
              <a:rPr lang="vi-VN" dirty="0">
                <a:solidFill>
                  <a:srgbClr val="0000CC"/>
                </a:solidFill>
              </a:rPr>
              <a:t>các tế bào tạo máu đa năng </a:t>
            </a:r>
            <a:r>
              <a:rPr lang="vi-VN" dirty="0" smtClean="0">
                <a:solidFill>
                  <a:srgbClr val="0000CC"/>
                </a:solidFill>
              </a:rPr>
              <a:t>trong </a:t>
            </a:r>
            <a:r>
              <a:rPr lang="vi-VN" dirty="0">
                <a:solidFill>
                  <a:srgbClr val="0000CC"/>
                </a:solidFill>
              </a:rPr>
              <a:t>bệnh </a:t>
            </a:r>
            <a:r>
              <a:rPr lang="vi-VN" dirty="0" smtClean="0">
                <a:solidFill>
                  <a:srgbClr val="0000CC"/>
                </a:solidFill>
              </a:rPr>
              <a:t>suy tủy xương mắc phải như sau:</a:t>
            </a:r>
          </a:p>
          <a:p>
            <a:pPr algn="just">
              <a:buFontTx/>
              <a:buChar char="-"/>
            </a:pPr>
            <a:r>
              <a:rPr lang="vi-VN" dirty="0" smtClean="0">
                <a:solidFill>
                  <a:srgbClr val="0000CC"/>
                </a:solidFill>
              </a:rPr>
              <a:t>Kháng </a:t>
            </a:r>
            <a:r>
              <a:rPr lang="vi-VN" dirty="0">
                <a:solidFill>
                  <a:srgbClr val="0000CC"/>
                </a:solidFill>
              </a:rPr>
              <a:t>nguyên được trình </a:t>
            </a:r>
            <a:r>
              <a:rPr lang="vi-VN" dirty="0" smtClean="0">
                <a:solidFill>
                  <a:srgbClr val="0000CC"/>
                </a:solidFill>
              </a:rPr>
              <a:t>diện </a:t>
            </a:r>
            <a:r>
              <a:rPr lang="vi-VN" dirty="0">
                <a:solidFill>
                  <a:srgbClr val="0000CC"/>
                </a:solidFill>
              </a:rPr>
              <a:t>cho tế bào lympho T bởi các tế bào trình diện kháng nguyên (APCs). </a:t>
            </a:r>
            <a:r>
              <a:rPr lang="vi-VN" dirty="0" smtClean="0">
                <a:solidFill>
                  <a:srgbClr val="0000CC"/>
                </a:solidFill>
              </a:rPr>
              <a:t>Các APCs </a:t>
            </a:r>
            <a:r>
              <a:rPr lang="vi-VN" dirty="0">
                <a:solidFill>
                  <a:srgbClr val="0000CC"/>
                </a:solidFill>
              </a:rPr>
              <a:t>này kích hoạt các tế bào T để </a:t>
            </a:r>
            <a:r>
              <a:rPr lang="vi-VN" dirty="0" smtClean="0">
                <a:solidFill>
                  <a:srgbClr val="0000CC"/>
                </a:solidFill>
              </a:rPr>
              <a:t>tế bào T hoạt hóa và </a:t>
            </a:r>
            <a:r>
              <a:rPr lang="vi-VN" dirty="0">
                <a:solidFill>
                  <a:srgbClr val="0000CC"/>
                </a:solidFill>
              </a:rPr>
              <a:t>tăng sinh. </a:t>
            </a:r>
            <a:endParaRPr lang="vi-VN" dirty="0" smtClean="0">
              <a:solidFill>
                <a:srgbClr val="0000CC"/>
              </a:solidFill>
            </a:endParaRPr>
          </a:p>
          <a:p>
            <a:pPr algn="just">
              <a:buFontTx/>
              <a:buChar char="-"/>
            </a:pPr>
            <a:r>
              <a:rPr lang="vi-VN" dirty="0" smtClean="0">
                <a:solidFill>
                  <a:srgbClr val="0000CC"/>
                </a:solidFill>
              </a:rPr>
              <a:t>T-bet</a:t>
            </a:r>
            <a:r>
              <a:rPr lang="vi-VN" dirty="0">
                <a:solidFill>
                  <a:srgbClr val="0000CC"/>
                </a:solidFill>
              </a:rPr>
              <a:t>, một yếu tố phiên mã, liên kết với vùng </a:t>
            </a:r>
            <a:r>
              <a:rPr lang="vi-VN" dirty="0" smtClean="0">
                <a:solidFill>
                  <a:srgbClr val="0000CC"/>
                </a:solidFill>
              </a:rPr>
              <a:t>xúc tác của IFN-</a:t>
            </a:r>
            <a:r>
              <a:rPr lang="vi-VN" dirty="0" smtClean="0">
                <a:solidFill>
                  <a:srgbClr val="0000CC"/>
                </a:solidFill>
                <a:sym typeface="Symbol" panose="05050102010706020507" pitchFamily="18" charset="2"/>
              </a:rPr>
              <a:t></a:t>
            </a:r>
            <a:r>
              <a:rPr lang="vi-VN" dirty="0" smtClean="0">
                <a:solidFill>
                  <a:srgbClr val="0000CC"/>
                </a:solidFill>
              </a:rPr>
              <a:t> </a:t>
            </a:r>
            <a:r>
              <a:rPr lang="vi-VN" dirty="0">
                <a:solidFill>
                  <a:srgbClr val="0000CC"/>
                </a:solidFill>
              </a:rPr>
              <a:t>và gây ra biểu hiện gen. </a:t>
            </a:r>
            <a:r>
              <a:rPr lang="vi-VN" dirty="0" smtClean="0">
                <a:solidFill>
                  <a:srgbClr val="0000CC"/>
                </a:solidFill>
              </a:rPr>
              <a:t>Ngược lại, Protein </a:t>
            </a:r>
            <a:r>
              <a:rPr lang="vi-VN" dirty="0">
                <a:solidFill>
                  <a:srgbClr val="0000CC"/>
                </a:solidFill>
              </a:rPr>
              <a:t>liên kết với SLAM (SAP) liên kết với Fyn và điều </a:t>
            </a:r>
            <a:r>
              <a:rPr lang="vi-VN" dirty="0" smtClean="0">
                <a:solidFill>
                  <a:srgbClr val="0000CC"/>
                </a:solidFill>
              </a:rPr>
              <a:t>hòa </a:t>
            </a:r>
            <a:r>
              <a:rPr lang="vi-VN" dirty="0">
                <a:solidFill>
                  <a:srgbClr val="0000CC"/>
                </a:solidFill>
              </a:rPr>
              <a:t>hoạt </a:t>
            </a:r>
            <a:r>
              <a:rPr lang="vi-VN" dirty="0" smtClean="0">
                <a:solidFill>
                  <a:srgbClr val="0000CC"/>
                </a:solidFill>
              </a:rPr>
              <a:t>động của phân tử kích </a:t>
            </a:r>
            <a:r>
              <a:rPr lang="vi-VN" dirty="0">
                <a:solidFill>
                  <a:srgbClr val="0000CC"/>
                </a:solidFill>
              </a:rPr>
              <a:t>hoạt tế bào lympho </a:t>
            </a:r>
            <a:r>
              <a:rPr lang="vi-VN" dirty="0" smtClean="0">
                <a:solidFill>
                  <a:srgbClr val="0000CC"/>
                </a:solidFill>
              </a:rPr>
              <a:t>mang tín hiệu (SLAM</a:t>
            </a:r>
            <a:r>
              <a:rPr lang="vi-VN" dirty="0">
                <a:solidFill>
                  <a:srgbClr val="0000CC"/>
                </a:solidFill>
              </a:rPr>
              <a:t>) </a:t>
            </a:r>
            <a:r>
              <a:rPr lang="vi-VN" dirty="0" smtClean="0">
                <a:solidFill>
                  <a:srgbClr val="0000CC"/>
                </a:solidFill>
              </a:rPr>
              <a:t>trên sự </a:t>
            </a:r>
            <a:r>
              <a:rPr lang="vi-VN" dirty="0">
                <a:solidFill>
                  <a:srgbClr val="0000CC"/>
                </a:solidFill>
              </a:rPr>
              <a:t>biểu hiện </a:t>
            </a:r>
            <a:r>
              <a:rPr lang="vi-VN" dirty="0" smtClean="0">
                <a:solidFill>
                  <a:srgbClr val="0000CC"/>
                </a:solidFill>
              </a:rPr>
              <a:t>của IFN, </a:t>
            </a:r>
            <a:r>
              <a:rPr lang="vi-VN" dirty="0">
                <a:solidFill>
                  <a:srgbClr val="0000CC"/>
                </a:solidFill>
              </a:rPr>
              <a:t>làm giảm phiên mã gen. </a:t>
            </a:r>
            <a:r>
              <a:rPr lang="vi-VN" dirty="0" smtClean="0">
                <a:solidFill>
                  <a:srgbClr val="FF0000"/>
                </a:solidFill>
              </a:rPr>
              <a:t>Bệnh </a:t>
            </a:r>
            <a:r>
              <a:rPr lang="vi-VN" dirty="0">
                <a:solidFill>
                  <a:srgbClr val="FF0000"/>
                </a:solidFill>
              </a:rPr>
              <a:t>nhân suy tủy xương biểu hiện </a:t>
            </a:r>
            <a:r>
              <a:rPr lang="vi-VN" dirty="0" smtClean="0">
                <a:solidFill>
                  <a:srgbClr val="FF0000"/>
                </a:solidFill>
              </a:rPr>
              <a:t>T-bet là chủ yếu và mức </a:t>
            </a:r>
            <a:r>
              <a:rPr lang="vi-VN" dirty="0">
                <a:solidFill>
                  <a:srgbClr val="FF0000"/>
                </a:solidFill>
              </a:rPr>
              <a:t>độ SAP thấp</a:t>
            </a:r>
            <a:r>
              <a:rPr lang="vi-VN" dirty="0" smtClean="0">
                <a:solidFill>
                  <a:srgbClr val="FF0000"/>
                </a:solidFill>
              </a:rPr>
              <a:t>.</a:t>
            </a:r>
          </a:p>
          <a:p>
            <a:pPr algn="just">
              <a:buFontTx/>
              <a:buChar char="-"/>
            </a:pPr>
            <a:r>
              <a:rPr lang="vi-VN" dirty="0" smtClean="0">
                <a:solidFill>
                  <a:srgbClr val="0000CC"/>
                </a:solidFill>
              </a:rPr>
              <a:t> </a:t>
            </a:r>
            <a:r>
              <a:rPr lang="vi-VN" dirty="0">
                <a:solidFill>
                  <a:srgbClr val="FF0000"/>
                </a:solidFill>
              </a:rPr>
              <a:t>Tăng sản xuất interleukin-2 </a:t>
            </a:r>
            <a:r>
              <a:rPr lang="vi-VN" dirty="0">
                <a:solidFill>
                  <a:srgbClr val="0000CC"/>
                </a:solidFill>
              </a:rPr>
              <a:t>dẫn đến sự phát triển đa dòng của các tế bào T. IFN-</a:t>
            </a:r>
            <a:r>
              <a:rPr lang="vi-VN" dirty="0" smtClean="0">
                <a:solidFill>
                  <a:srgbClr val="0000CC"/>
                </a:solidFill>
                <a:sym typeface="Symbol" panose="05050102010706020507" pitchFamily="18" charset="2"/>
              </a:rPr>
              <a:t> </a:t>
            </a:r>
            <a:r>
              <a:rPr lang="vi-VN" dirty="0" smtClean="0">
                <a:solidFill>
                  <a:srgbClr val="0000CC"/>
                </a:solidFill>
              </a:rPr>
              <a:t>và </a:t>
            </a:r>
            <a:r>
              <a:rPr lang="vi-VN" dirty="0">
                <a:solidFill>
                  <a:srgbClr val="0000CC"/>
                </a:solidFill>
              </a:rPr>
              <a:t>yếu tố hoại tử khối </a:t>
            </a:r>
            <a:r>
              <a:rPr lang="vi-VN" dirty="0" smtClean="0">
                <a:solidFill>
                  <a:srgbClr val="0000CC"/>
                </a:solidFill>
              </a:rPr>
              <a:t>u -</a:t>
            </a:r>
            <a:r>
              <a:rPr lang="vi-VN" dirty="0" smtClean="0">
                <a:solidFill>
                  <a:srgbClr val="0000CC"/>
                </a:solidFill>
                <a:sym typeface="Symbol" panose="05050102010706020507" pitchFamily="18" charset="2"/>
              </a:rPr>
              <a:t> </a:t>
            </a:r>
            <a:r>
              <a:rPr lang="vi-VN" dirty="0" smtClean="0">
                <a:solidFill>
                  <a:srgbClr val="0000CC"/>
                </a:solidFill>
              </a:rPr>
              <a:t>(TNF-</a:t>
            </a:r>
            <a:r>
              <a:rPr lang="vi-VN" dirty="0" smtClean="0">
                <a:solidFill>
                  <a:srgbClr val="0000CC"/>
                </a:solidFill>
                <a:sym typeface="Symbol" panose="05050102010706020507" pitchFamily="18" charset="2"/>
              </a:rPr>
              <a:t>)</a:t>
            </a:r>
            <a:r>
              <a:rPr lang="vi-VN" dirty="0" smtClean="0">
                <a:solidFill>
                  <a:srgbClr val="0000CC"/>
                </a:solidFill>
              </a:rPr>
              <a:t> </a:t>
            </a:r>
            <a:r>
              <a:rPr lang="vi-VN" dirty="0">
                <a:solidFill>
                  <a:srgbClr val="0000CC"/>
                </a:solidFill>
              </a:rPr>
              <a:t>điều hòa cả hai thụ thể tế bào T và thụ thể Fas. </a:t>
            </a:r>
            <a:r>
              <a:rPr lang="vi-VN" dirty="0" smtClean="0">
                <a:solidFill>
                  <a:srgbClr val="0000CC"/>
                </a:solidFill>
              </a:rPr>
              <a:t>Kích </a:t>
            </a:r>
            <a:r>
              <a:rPr lang="vi-VN" dirty="0">
                <a:solidFill>
                  <a:srgbClr val="0000CC"/>
                </a:solidFill>
              </a:rPr>
              <a:t>hoạt thụ thể Fas bởi phối tử Fas dẫn đến quá trình tự hủy của các tế bào đích. </a:t>
            </a:r>
            <a:endParaRPr lang="vi-VN" dirty="0" smtClean="0">
              <a:solidFill>
                <a:srgbClr val="0000CC"/>
              </a:solidFill>
            </a:endParaRPr>
          </a:p>
          <a:p>
            <a:pPr algn="just">
              <a:buFontTx/>
              <a:buChar char="-"/>
            </a:pPr>
            <a:r>
              <a:rPr lang="vi-VN" dirty="0" smtClean="0">
                <a:solidFill>
                  <a:srgbClr val="0000CC"/>
                </a:solidFill>
              </a:rPr>
              <a:t>Một </a:t>
            </a:r>
            <a:r>
              <a:rPr lang="vi-VN" dirty="0">
                <a:solidFill>
                  <a:srgbClr val="0000CC"/>
                </a:solidFill>
              </a:rPr>
              <a:t>số tác dụng của </a:t>
            </a:r>
            <a:r>
              <a:rPr lang="vi-VN" dirty="0" smtClean="0">
                <a:solidFill>
                  <a:srgbClr val="FF0000"/>
                </a:solidFill>
              </a:rPr>
              <a:t>IFN-</a:t>
            </a:r>
            <a:r>
              <a:rPr lang="vi-VN" dirty="0" smtClean="0">
                <a:solidFill>
                  <a:srgbClr val="FF0000"/>
                </a:solidFill>
                <a:sym typeface="Symbol" panose="05050102010706020507" pitchFamily="18" charset="2"/>
              </a:rPr>
              <a:t></a:t>
            </a:r>
            <a:r>
              <a:rPr lang="vi-VN" dirty="0" smtClean="0">
                <a:solidFill>
                  <a:srgbClr val="FF0000"/>
                </a:solidFill>
              </a:rPr>
              <a:t> </a:t>
            </a:r>
            <a:r>
              <a:rPr lang="vi-VN" dirty="0" smtClean="0">
                <a:solidFill>
                  <a:srgbClr val="0000CC"/>
                </a:solidFill>
              </a:rPr>
              <a:t>được thực hiện trung </a:t>
            </a:r>
            <a:r>
              <a:rPr lang="vi-VN" dirty="0">
                <a:solidFill>
                  <a:srgbClr val="0000CC"/>
                </a:solidFill>
              </a:rPr>
              <a:t>gian thông qua yếu tố điều hòa </a:t>
            </a:r>
            <a:r>
              <a:rPr lang="vi-VN" dirty="0" smtClean="0">
                <a:solidFill>
                  <a:srgbClr val="0000CC"/>
                </a:solidFill>
              </a:rPr>
              <a:t>Interferon </a:t>
            </a:r>
            <a:r>
              <a:rPr lang="vi-VN" dirty="0">
                <a:solidFill>
                  <a:srgbClr val="0000CC"/>
                </a:solidFill>
              </a:rPr>
              <a:t>1 </a:t>
            </a:r>
            <a:r>
              <a:rPr lang="vi-VN" dirty="0">
                <a:solidFill>
                  <a:srgbClr val="FF0000"/>
                </a:solidFill>
              </a:rPr>
              <a:t>(IRF-1</a:t>
            </a:r>
            <a:r>
              <a:rPr lang="vi-VN" dirty="0">
                <a:solidFill>
                  <a:srgbClr val="0000CC"/>
                </a:solidFill>
              </a:rPr>
              <a:t>), </a:t>
            </a:r>
            <a:r>
              <a:rPr lang="vi-VN" dirty="0" smtClean="0">
                <a:solidFill>
                  <a:srgbClr val="0000CC"/>
                </a:solidFill>
              </a:rPr>
              <a:t>là </a:t>
            </a:r>
            <a:r>
              <a:rPr lang="vi-VN" dirty="0" smtClean="0">
                <a:solidFill>
                  <a:srgbClr val="FF0000"/>
                </a:solidFill>
              </a:rPr>
              <a:t>yếu tố </a:t>
            </a:r>
            <a:r>
              <a:rPr lang="vi-VN" dirty="0">
                <a:solidFill>
                  <a:srgbClr val="FF0000"/>
                </a:solidFill>
              </a:rPr>
              <a:t>chế sự phiên mã của các gen tế bào </a:t>
            </a:r>
            <a:r>
              <a:rPr lang="vi-VN" dirty="0">
                <a:solidFill>
                  <a:srgbClr val="0000CC"/>
                </a:solidFill>
              </a:rPr>
              <a:t>và xâm nhập vào chu kỳ tế bào. </a:t>
            </a:r>
            <a:r>
              <a:rPr lang="vi-VN" dirty="0" smtClean="0">
                <a:solidFill>
                  <a:srgbClr val="0000CC"/>
                </a:solidFill>
              </a:rPr>
              <a:t>IFN-</a:t>
            </a:r>
            <a:r>
              <a:rPr lang="vi-VN" dirty="0" smtClean="0">
                <a:solidFill>
                  <a:srgbClr val="0000CC"/>
                </a:solidFill>
                <a:sym typeface="Symbol" panose="05050102010706020507" pitchFamily="18" charset="2"/>
              </a:rPr>
              <a:t></a:t>
            </a:r>
            <a:r>
              <a:rPr lang="vi-VN" dirty="0" smtClean="0">
                <a:solidFill>
                  <a:srgbClr val="0000CC"/>
                </a:solidFill>
              </a:rPr>
              <a:t> là </a:t>
            </a:r>
            <a:r>
              <a:rPr lang="vi-VN" dirty="0">
                <a:solidFill>
                  <a:srgbClr val="0000CC"/>
                </a:solidFill>
              </a:rPr>
              <a:t>một chất </a:t>
            </a:r>
            <a:r>
              <a:rPr lang="vi-VN" dirty="0" smtClean="0">
                <a:solidFill>
                  <a:srgbClr val="0000CC"/>
                </a:solidFill>
              </a:rPr>
              <a:t>gây cảm </a:t>
            </a:r>
            <a:r>
              <a:rPr lang="vi-VN" dirty="0">
                <a:solidFill>
                  <a:srgbClr val="0000CC"/>
                </a:solidFill>
              </a:rPr>
              <a:t>ứng mạnh của nhiều gen tế bào, </a:t>
            </a:r>
            <a:r>
              <a:rPr lang="vi-VN" dirty="0" smtClean="0">
                <a:solidFill>
                  <a:srgbClr val="0000CC"/>
                </a:solidFill>
              </a:rPr>
              <a:t>có </a:t>
            </a:r>
            <a:r>
              <a:rPr lang="vi-VN" dirty="0">
                <a:solidFill>
                  <a:srgbClr val="0000CC"/>
                </a:solidFill>
              </a:rPr>
              <a:t>thể cảm </a:t>
            </a:r>
            <a:r>
              <a:rPr lang="vi-VN" dirty="0" smtClean="0">
                <a:solidFill>
                  <a:srgbClr val="0000CC"/>
                </a:solidFill>
              </a:rPr>
              <a:t>ứng nitric </a:t>
            </a:r>
            <a:r>
              <a:rPr lang="vi-VN" dirty="0">
                <a:solidFill>
                  <a:srgbClr val="0000CC"/>
                </a:solidFill>
              </a:rPr>
              <a:t>oxide synthase (NOS</a:t>
            </a:r>
            <a:r>
              <a:rPr lang="vi-VN" dirty="0" smtClean="0">
                <a:solidFill>
                  <a:srgbClr val="0000CC"/>
                </a:solidFill>
              </a:rPr>
              <a:t>), </a:t>
            </a:r>
            <a:r>
              <a:rPr lang="vi-VN" dirty="0">
                <a:solidFill>
                  <a:srgbClr val="0000CC"/>
                </a:solidFill>
              </a:rPr>
              <a:t>sản xuất khí độc, </a:t>
            </a:r>
            <a:r>
              <a:rPr lang="vi-VN" dirty="0" smtClean="0">
                <a:solidFill>
                  <a:srgbClr val="0000CC"/>
                </a:solidFill>
              </a:rPr>
              <a:t>nitric </a:t>
            </a:r>
            <a:r>
              <a:rPr lang="vi-VN" dirty="0">
                <a:solidFill>
                  <a:srgbClr val="0000CC"/>
                </a:solidFill>
              </a:rPr>
              <a:t>oxide (NO), có thể </a:t>
            </a:r>
            <a:r>
              <a:rPr lang="vi-VN" dirty="0" smtClean="0">
                <a:solidFill>
                  <a:srgbClr val="0000CC"/>
                </a:solidFill>
              </a:rPr>
              <a:t>phát tán các tác động độc hại hơn nữa. </a:t>
            </a:r>
          </a:p>
          <a:p>
            <a:pPr algn="just">
              <a:buFontTx/>
              <a:buChar char="-"/>
            </a:pPr>
            <a:r>
              <a:rPr lang="vi-VN" dirty="0" smtClean="0">
                <a:solidFill>
                  <a:srgbClr val="0000CC"/>
                </a:solidFill>
              </a:rPr>
              <a:t>Những tác động này </a:t>
            </a:r>
            <a:r>
              <a:rPr lang="vi-VN" dirty="0">
                <a:solidFill>
                  <a:srgbClr val="0000CC"/>
                </a:solidFill>
              </a:rPr>
              <a:t>cuối cùng dẫn đến giảm chu kỳ tế bào và </a:t>
            </a:r>
            <a:r>
              <a:rPr lang="vi-VN" dirty="0" smtClean="0">
                <a:solidFill>
                  <a:srgbClr val="0000CC"/>
                </a:solidFill>
              </a:rPr>
              <a:t>làm tăng quá trình chết </a:t>
            </a:r>
            <a:r>
              <a:rPr lang="vi-VN" dirty="0">
                <a:solidFill>
                  <a:srgbClr val="0000CC"/>
                </a:solidFill>
              </a:rPr>
              <a:t>tế bào </a:t>
            </a:r>
            <a:r>
              <a:rPr lang="vi-VN" dirty="0" smtClean="0">
                <a:solidFill>
                  <a:srgbClr val="0000CC"/>
                </a:solidFill>
              </a:rPr>
              <a:t>theo </a:t>
            </a:r>
            <a:r>
              <a:rPr lang="vi-VN" dirty="0" smtClean="0">
                <a:solidFill>
                  <a:srgbClr val="0000CC"/>
                </a:solidFill>
              </a:rPr>
              <a:t>chương </a:t>
            </a:r>
            <a:r>
              <a:rPr lang="vi-VN" dirty="0" smtClean="0">
                <a:solidFill>
                  <a:srgbClr val="0000CC"/>
                </a:solidFill>
              </a:rPr>
              <a:t>trình.</a:t>
            </a:r>
            <a:endParaRPr lang="vi-VN"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57</a:t>
            </a:fld>
            <a:endParaRPr lang="en-US"/>
          </a:p>
        </p:txBody>
      </p:sp>
    </p:spTree>
    <p:extLst>
      <p:ext uri="{BB962C8B-B14F-4D97-AF65-F5344CB8AC3E}">
        <p14:creationId xmlns:p14="http://schemas.microsoft.com/office/powerpoint/2010/main" val="28225249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29E24E3-7DF3-4851-83BC-07938BF2A0B3}" type="slidenum">
              <a:rPr lang="en-US" smtClean="0"/>
              <a:t>58</a:t>
            </a:fld>
            <a:endParaRPr lang="en-US"/>
          </a:p>
        </p:txBody>
      </p:sp>
      <p:pic>
        <p:nvPicPr>
          <p:cNvPr id="5" name="Picture 4"/>
          <p:cNvPicPr>
            <a:picLocks noChangeAspect="1"/>
          </p:cNvPicPr>
          <p:nvPr/>
        </p:nvPicPr>
        <p:blipFill>
          <a:blip r:embed="rId3"/>
          <a:stretch>
            <a:fillRect/>
          </a:stretch>
        </p:blipFill>
        <p:spPr>
          <a:xfrm>
            <a:off x="590119" y="741776"/>
            <a:ext cx="7452292" cy="5491163"/>
          </a:xfrm>
          <a:prstGeom prst="rect">
            <a:avLst/>
          </a:prstGeom>
        </p:spPr>
      </p:pic>
      <p:sp>
        <p:nvSpPr>
          <p:cNvPr id="6" name="Rectangle 5"/>
          <p:cNvSpPr/>
          <p:nvPr/>
        </p:nvSpPr>
        <p:spPr>
          <a:xfrm>
            <a:off x="1384212" y="6288915"/>
            <a:ext cx="5864106" cy="400110"/>
          </a:xfrm>
          <a:prstGeom prst="rect">
            <a:avLst/>
          </a:prstGeom>
        </p:spPr>
        <p:txBody>
          <a:bodyPr wrap="none">
            <a:spAutoFit/>
          </a:bodyPr>
          <a:lstStyle/>
          <a:p>
            <a:r>
              <a:rPr lang="vi-VN" sz="2000" b="1" i="1" u="sng" dirty="0">
                <a:solidFill>
                  <a:srgbClr val="FF0066"/>
                </a:solidFill>
              </a:rPr>
              <a:t>Hình </a:t>
            </a:r>
            <a:r>
              <a:rPr lang="vi-VN" sz="2000" b="1" i="1" u="sng" dirty="0" smtClean="0">
                <a:solidFill>
                  <a:srgbClr val="FF0066"/>
                </a:solidFill>
              </a:rPr>
              <a:t>15. </a:t>
            </a:r>
            <a:r>
              <a:rPr lang="vi-VN" sz="2000" b="1" dirty="0" smtClean="0">
                <a:solidFill>
                  <a:srgbClr val="FF0066"/>
                </a:solidFill>
              </a:rPr>
              <a:t>Cơ chế bệnh sinh của suy tủy xương </a:t>
            </a:r>
            <a:endParaRPr lang="vi-VN" sz="2000" dirty="0">
              <a:solidFill>
                <a:srgbClr val="FF0066"/>
              </a:solidFill>
            </a:endParaRPr>
          </a:p>
        </p:txBody>
      </p:sp>
      <p:sp>
        <p:nvSpPr>
          <p:cNvPr id="7" name="Rectangle 6"/>
          <p:cNvSpPr/>
          <p:nvPr/>
        </p:nvSpPr>
        <p:spPr>
          <a:xfrm>
            <a:off x="304800" y="162580"/>
            <a:ext cx="8686800" cy="523220"/>
          </a:xfrm>
          <a:prstGeom prst="rect">
            <a:avLst/>
          </a:prstGeom>
        </p:spPr>
        <p:txBody>
          <a:bodyPr wrap="square">
            <a:spAutoFit/>
          </a:bodyPr>
          <a:lstStyle/>
          <a:p>
            <a:r>
              <a:rPr lang="vi-VN" sz="2800" u="sng" dirty="0">
                <a:solidFill>
                  <a:srgbClr val="FF0000"/>
                </a:solidFill>
                <a:effectLst>
                  <a:outerShdw blurRad="38100" dist="38100" dir="2700000" algn="tl">
                    <a:srgbClr val="000000">
                      <a:alpha val="43137"/>
                    </a:srgbClr>
                  </a:outerShdw>
                </a:effectLst>
              </a:rPr>
              <a:t>CƠ CHẾ BỆNH SINH CỦA SUY TỦY MẮC PHẢI</a:t>
            </a:r>
            <a:endParaRPr lang="vi-VN" dirty="0"/>
          </a:p>
        </p:txBody>
      </p:sp>
    </p:spTree>
    <p:extLst>
      <p:ext uri="{BB962C8B-B14F-4D97-AF65-F5344CB8AC3E}">
        <p14:creationId xmlns:p14="http://schemas.microsoft.com/office/powerpoint/2010/main" val="1576723543"/>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33400"/>
            <a:ext cx="8686800" cy="5643563"/>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17</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lgn="just">
              <a:buNone/>
            </a:pPr>
            <a:r>
              <a:rPr lang="en-US" sz="2400" b="1" dirty="0" smtClean="0">
                <a:solidFill>
                  <a:srgbClr val="FF0066"/>
                </a:solidFill>
                <a:latin typeface="Arial" pitchFamily="34" charset="0"/>
                <a:cs typeface="Arial" pitchFamily="34" charset="0"/>
              </a:rPr>
              <a:t>Trình bày nguyên tắc điều </a:t>
            </a:r>
            <a:r>
              <a:rPr lang="en-US" sz="2400" b="1" dirty="0">
                <a:solidFill>
                  <a:srgbClr val="FF0066"/>
                </a:solidFill>
                <a:latin typeface="Arial" pitchFamily="34" charset="0"/>
                <a:cs typeface="Arial" pitchFamily="34" charset="0"/>
              </a:rPr>
              <a:t>trị </a:t>
            </a:r>
            <a:r>
              <a:rPr lang="en-US" sz="2400" b="1" dirty="0" smtClean="0">
                <a:solidFill>
                  <a:srgbClr val="FF0066"/>
                </a:solidFill>
                <a:latin typeface="Arial" pitchFamily="34" charset="0"/>
                <a:cs typeface="Arial" pitchFamily="34" charset="0"/>
              </a:rPr>
              <a:t>bệnh nhân này?</a:t>
            </a:r>
            <a:endParaRPr lang="en-US" sz="2400" b="1" dirty="0">
              <a:solidFill>
                <a:srgbClr val="FF0066"/>
              </a:solidFill>
              <a:latin typeface="Arial" pitchFamily="34" charset="0"/>
              <a:cs typeface="Arial" pitchFamily="34" charset="0"/>
            </a:endParaRPr>
          </a:p>
          <a:p>
            <a:pPr marL="0" indent="0" algn="just">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59</a:t>
            </a:fld>
            <a:endParaRPr lang="en-US"/>
          </a:p>
        </p:txBody>
      </p:sp>
    </p:spTree>
    <p:extLst>
      <p:ext uri="{BB962C8B-B14F-4D97-AF65-F5344CB8AC3E}">
        <p14:creationId xmlns:p14="http://schemas.microsoft.com/office/powerpoint/2010/main" val="18508336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228600" y="1577471"/>
            <a:ext cx="8686800" cy="4351338"/>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1</a:t>
            </a:r>
            <a:r>
              <a:rPr lang="en-US" sz="2400" b="1" dirty="0" smtClean="0">
                <a:solidFill>
                  <a:srgbClr val="0000CC"/>
                </a:solidFill>
                <a:latin typeface="Arial" pitchFamily="34" charset="0"/>
                <a:cs typeface="Arial" pitchFamily="34" charset="0"/>
              </a:rPr>
              <a:t>: </a:t>
            </a:r>
          </a:p>
          <a:p>
            <a:pPr marL="0" indent="0" algn="just">
              <a:buNone/>
            </a:pPr>
            <a:endParaRPr lang="en-US" sz="2400" b="1" u="sng"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Vì sao bệnh nhân chóng mặt? </a:t>
            </a:r>
          </a:p>
          <a:p>
            <a:pPr marL="0" indent="0" algn="just">
              <a:buNone/>
            </a:pPr>
            <a:r>
              <a:rPr lang="en-US" sz="2400" b="1" dirty="0">
                <a:solidFill>
                  <a:srgbClr val="FF0066"/>
                </a:solidFill>
                <a:latin typeface="Arial" pitchFamily="34" charset="0"/>
                <a:cs typeface="Arial" pitchFamily="34" charset="0"/>
              </a:rPr>
              <a:t>Liệt kê các nguyên nhân </a:t>
            </a:r>
            <a:r>
              <a:rPr lang="en-US" sz="2400" b="1" dirty="0" smtClean="0">
                <a:solidFill>
                  <a:srgbClr val="FF0066"/>
                </a:solidFill>
                <a:latin typeface="Arial" pitchFamily="34" charset="0"/>
                <a:cs typeface="Arial" pitchFamily="34" charset="0"/>
              </a:rPr>
              <a:t>gây </a:t>
            </a:r>
            <a:r>
              <a:rPr lang="en-US" sz="2400" b="1" dirty="0">
                <a:solidFill>
                  <a:srgbClr val="FF0066"/>
                </a:solidFill>
                <a:latin typeface="Arial" pitchFamily="34" charset="0"/>
                <a:cs typeface="Arial" pitchFamily="34" charset="0"/>
              </a:rPr>
              <a:t>chóng </a:t>
            </a:r>
            <a:r>
              <a:rPr lang="en-US" sz="2400" b="1" dirty="0" smtClean="0">
                <a:solidFill>
                  <a:srgbClr val="FF0066"/>
                </a:solidFill>
                <a:latin typeface="Arial" pitchFamily="34" charset="0"/>
                <a:cs typeface="Arial" pitchFamily="34" charset="0"/>
              </a:rPr>
              <a:t>mặt ở bệnh nhân này? </a:t>
            </a:r>
            <a:endParaRPr lang="en-US" sz="2400" b="1" dirty="0">
              <a:solidFill>
                <a:srgbClr val="FF0066"/>
              </a:solidFill>
              <a:latin typeface="Arial" pitchFamily="34" charset="0"/>
              <a:cs typeface="Arial" pitchFamily="34" charset="0"/>
            </a:endParaRPr>
          </a:p>
          <a:p>
            <a:pPr marL="0" indent="0" algn="just">
              <a:buNone/>
            </a:pPr>
            <a:endParaRPr lang="en-US" sz="2400" b="1" dirty="0" smtClean="0">
              <a:solidFill>
                <a:srgbClr val="FF0066"/>
              </a:solidFill>
              <a:latin typeface="Arial" pitchFamily="34" charset="0"/>
              <a:cs typeface="Arial" pitchFamily="34" charset="0"/>
            </a:endParaRPr>
          </a:p>
          <a:p>
            <a:pPr marL="0" indent="0" algn="just">
              <a:buNone/>
            </a:pPr>
            <a:endParaRPr lang="en-US" sz="2400" dirty="0">
              <a:latin typeface="Arial" pitchFamily="34" charset="0"/>
              <a:cs typeface="Arial" pitchFamily="34" charset="0"/>
            </a:endParaRPr>
          </a:p>
          <a:p>
            <a:pPr marL="0" indent="0" algn="just">
              <a:buNone/>
            </a:pPr>
            <a:endParaRPr lang="en-US" sz="2400" dirty="0" smtClean="0">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a:t>
            </a:fld>
            <a:endParaRPr lang="en-US"/>
          </a:p>
        </p:txBody>
      </p:sp>
    </p:spTree>
    <p:extLst>
      <p:ext uri="{BB962C8B-B14F-4D97-AF65-F5344CB8AC3E}">
        <p14:creationId xmlns:p14="http://schemas.microsoft.com/office/powerpoint/2010/main" val="74844895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533400"/>
            <a:ext cx="8458200" cy="5643563"/>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17</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0000CC"/>
                </a:solidFill>
                <a:latin typeface="Arial" pitchFamily="34" charset="0"/>
                <a:cs typeface="Arial" pitchFamily="34" charset="0"/>
              </a:rPr>
              <a:t>Nguyên tắc điều </a:t>
            </a:r>
            <a:r>
              <a:rPr lang="en-US" sz="2400" b="1" dirty="0">
                <a:solidFill>
                  <a:srgbClr val="0000CC"/>
                </a:solidFill>
                <a:latin typeface="Arial" pitchFamily="34" charset="0"/>
                <a:cs typeface="Arial" pitchFamily="34" charset="0"/>
              </a:rPr>
              <a:t>trị </a:t>
            </a:r>
            <a:r>
              <a:rPr lang="en-US" sz="2400" b="1" dirty="0" smtClean="0">
                <a:solidFill>
                  <a:srgbClr val="0000CC"/>
                </a:solidFill>
                <a:latin typeface="Arial" pitchFamily="34" charset="0"/>
                <a:cs typeface="Arial" pitchFamily="34" charset="0"/>
              </a:rPr>
              <a:t>bệnh nhân này:</a:t>
            </a:r>
          </a:p>
          <a:p>
            <a:pPr marL="0" lvl="0" indent="0">
              <a:buNone/>
            </a:pPr>
            <a:endParaRPr lang="en-US" sz="2400" b="1" dirty="0" smtClean="0">
              <a:solidFill>
                <a:srgbClr val="0000CC"/>
              </a:solidFill>
              <a:latin typeface="Arial" pitchFamily="34" charset="0"/>
              <a:cs typeface="Arial" pitchFamily="34" charset="0"/>
            </a:endParaRPr>
          </a:p>
          <a:p>
            <a:pPr marL="457200" indent="-457200">
              <a:buFont typeface="+mj-lt"/>
              <a:buAutoNum type="arabicPeriod"/>
            </a:pPr>
            <a:r>
              <a:rPr lang="vi-VN" sz="2400" dirty="0" smtClean="0">
                <a:solidFill>
                  <a:srgbClr val="FF0066"/>
                </a:solidFill>
                <a:effectLst>
                  <a:outerShdw blurRad="38100" dist="38100" dir="2700000" algn="tl">
                    <a:srgbClr val="000000">
                      <a:alpha val="43137"/>
                    </a:srgbClr>
                  </a:outerShdw>
                </a:effectLst>
                <a:cs typeface="Arial" pitchFamily="34" charset="0"/>
              </a:rPr>
              <a:t>Điều trị nguyên nhân</a:t>
            </a:r>
          </a:p>
          <a:p>
            <a:pPr marL="457200" lvl="0" indent="-457200">
              <a:buFont typeface="+mj-lt"/>
              <a:buAutoNum type="arabicPeriod"/>
            </a:pPr>
            <a:r>
              <a:rPr lang="en-US" sz="2400"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Điều trị đặc hiệu</a:t>
            </a:r>
          </a:p>
          <a:p>
            <a:pPr marL="0" indent="0">
              <a:buNone/>
            </a:pPr>
            <a:r>
              <a:rPr lang="en-US" sz="2400"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      - </a:t>
            </a:r>
            <a:r>
              <a:rPr lang="vi-VN" sz="2400" dirty="0">
                <a:solidFill>
                  <a:srgbClr val="FF0000"/>
                </a:solidFill>
                <a:effectLst>
                  <a:outerShdw blurRad="38100" dist="38100" dir="2700000" algn="tl">
                    <a:srgbClr val="000000">
                      <a:alpha val="43137"/>
                    </a:srgbClr>
                  </a:outerShdw>
                </a:effectLst>
                <a:cs typeface="Arial" pitchFamily="34" charset="0"/>
              </a:rPr>
              <a:t>Điều trị nâng </a:t>
            </a:r>
            <a:r>
              <a:rPr lang="vi-VN" sz="2400" dirty="0" smtClean="0">
                <a:solidFill>
                  <a:srgbClr val="FF0000"/>
                </a:solidFill>
                <a:effectLst>
                  <a:outerShdw blurRad="38100" dist="38100" dir="2700000" algn="tl">
                    <a:srgbClr val="000000">
                      <a:alpha val="43137"/>
                    </a:srgbClr>
                  </a:outerShdw>
                </a:effectLst>
                <a:cs typeface="Arial" pitchFamily="34" charset="0"/>
              </a:rPr>
              <a:t>đỡ</a:t>
            </a:r>
          </a:p>
          <a:p>
            <a:pPr marL="0" indent="0">
              <a:buNone/>
            </a:pPr>
            <a:r>
              <a:rPr lang="vi-VN" sz="2400" dirty="0" smtClean="0">
                <a:solidFill>
                  <a:srgbClr val="FF0000"/>
                </a:solidFill>
                <a:effectLst>
                  <a:outerShdw blurRad="38100" dist="38100" dir="2700000" algn="tl">
                    <a:srgbClr val="000000">
                      <a:alpha val="43137"/>
                    </a:srgbClr>
                  </a:outerShdw>
                </a:effectLst>
                <a:cs typeface="Arial" pitchFamily="34" charset="0"/>
              </a:rPr>
              <a:t>      - </a:t>
            </a:r>
            <a:r>
              <a:rPr lang="en-US" sz="2400"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Ức chế miễn dịch + Ghép tế bào gốc</a:t>
            </a:r>
            <a:endParaRPr lang="en-US" sz="2400" dirty="0">
              <a:solidFill>
                <a:srgbClr val="FF0000"/>
              </a:solidFill>
              <a:effectLst>
                <a:outerShdw blurRad="38100" dist="38100" dir="2700000" algn="tl">
                  <a:srgbClr val="000000">
                    <a:alpha val="43137"/>
                  </a:srgbClr>
                </a:outerShdw>
              </a:effectLst>
              <a:latin typeface="Arial" pitchFamily="34" charset="0"/>
              <a:cs typeface="Arial" pitchFamily="34" charset="0"/>
            </a:endParaRPr>
          </a:p>
          <a:p>
            <a:pPr marL="0" indent="0">
              <a:buNone/>
            </a:pPr>
            <a:endParaRPr lang="en-US" sz="2400" b="1" dirty="0">
              <a:solidFill>
                <a:srgbClr val="FF0000"/>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60</a:t>
            </a:fld>
            <a:endParaRPr lang="en-US"/>
          </a:p>
        </p:txBody>
      </p:sp>
    </p:spTree>
    <p:extLst>
      <p:ext uri="{BB962C8B-B14F-4D97-AF65-F5344CB8AC3E}">
        <p14:creationId xmlns:p14="http://schemas.microsoft.com/office/powerpoint/2010/main" val="463354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1000"/>
                                        <p:tgtEl>
                                          <p:spTgt spid="3">
                                            <p:txEl>
                                              <p:pRg st="4" end="4"/>
                                            </p:txEl>
                                          </p:spTgt>
                                        </p:tgtEl>
                                      </p:cBhvr>
                                    </p:animEffect>
                                    <p:anim calcmode="lin" valueType="num">
                                      <p:cBhvr>
                                        <p:cTn id="1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wipe(down)">
                                      <p:cBhvr>
                                        <p:cTn id="19" dur="500"/>
                                        <p:tgtEl>
                                          <p:spTgt spid="3">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wipe(down)">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533400"/>
            <a:ext cx="8458200" cy="5643563"/>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17</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Nguyên tắc điều </a:t>
            </a:r>
            <a:r>
              <a:rPr lang="en-US" sz="2400" b="1" dirty="0">
                <a:solidFill>
                  <a:srgbClr val="FF0066"/>
                </a:solidFill>
                <a:latin typeface="Arial" pitchFamily="34" charset="0"/>
                <a:cs typeface="Arial" pitchFamily="34" charset="0"/>
              </a:rPr>
              <a:t>trị </a:t>
            </a:r>
            <a:r>
              <a:rPr lang="en-US" sz="2400" b="1" dirty="0" smtClean="0">
                <a:solidFill>
                  <a:srgbClr val="FF0066"/>
                </a:solidFill>
                <a:latin typeface="Arial" pitchFamily="34" charset="0"/>
                <a:cs typeface="Arial" pitchFamily="34" charset="0"/>
              </a:rPr>
              <a:t>bệnh nhân này:</a:t>
            </a:r>
          </a:p>
          <a:p>
            <a:pPr marL="0" lvl="0" indent="0">
              <a:buNone/>
            </a:pPr>
            <a:endParaRPr lang="en-US" sz="2400" b="1" dirty="0" smtClean="0">
              <a:solidFill>
                <a:srgbClr val="0000CC"/>
              </a:solidFill>
              <a:latin typeface="Arial" pitchFamily="34" charset="0"/>
              <a:cs typeface="Arial" pitchFamily="34" charset="0"/>
            </a:endParaRPr>
          </a:p>
          <a:p>
            <a:pPr marL="457200" indent="-457200">
              <a:buFont typeface="+mj-lt"/>
              <a:buAutoNum type="arabicPeriod"/>
            </a:pPr>
            <a:r>
              <a:rPr lang="vi-VN" sz="2400" u="sng" dirty="0" smtClean="0">
                <a:solidFill>
                  <a:srgbClr val="0000CC"/>
                </a:solidFill>
                <a:effectLst>
                  <a:outerShdw blurRad="38100" dist="38100" dir="2700000" algn="tl">
                    <a:srgbClr val="000000">
                      <a:alpha val="43137"/>
                    </a:srgbClr>
                  </a:outerShdw>
                </a:effectLst>
                <a:cs typeface="Arial" pitchFamily="34" charset="0"/>
              </a:rPr>
              <a:t>Điều trị nguyên nhân:</a:t>
            </a:r>
            <a:r>
              <a:rPr lang="vi-VN" sz="2400" dirty="0" smtClean="0">
                <a:solidFill>
                  <a:srgbClr val="0000CC"/>
                </a:solidFill>
                <a:effectLst>
                  <a:outerShdw blurRad="38100" dist="38100" dir="2700000" algn="tl">
                    <a:srgbClr val="000000">
                      <a:alpha val="43137"/>
                    </a:srgbClr>
                  </a:outerShdw>
                </a:effectLst>
                <a:cs typeface="Arial" pitchFamily="34" charset="0"/>
              </a:rPr>
              <a:t> </a:t>
            </a:r>
            <a:r>
              <a:rPr lang="vi-VN" sz="2400" dirty="0" smtClean="0">
                <a:solidFill>
                  <a:srgbClr val="FF0066"/>
                </a:solidFill>
                <a:cs typeface="Arial" pitchFamily="34" charset="0"/>
              </a:rPr>
              <a:t>ngừng tiếp xúc với thuốc trừ sâu</a:t>
            </a:r>
          </a:p>
          <a:p>
            <a:pPr marL="0" indent="0">
              <a:buNone/>
            </a:pPr>
            <a:endParaRPr lang="en-US" sz="2400" b="1"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61</a:t>
            </a:fld>
            <a:endParaRPr lang="en-US"/>
          </a:p>
        </p:txBody>
      </p:sp>
    </p:spTree>
    <p:extLst>
      <p:ext uri="{BB962C8B-B14F-4D97-AF65-F5344CB8AC3E}">
        <p14:creationId xmlns:p14="http://schemas.microsoft.com/office/powerpoint/2010/main" val="278621622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792162"/>
          </a:xfrm>
        </p:spPr>
        <p:txBody>
          <a:bodyPr>
            <a:normAutofit/>
          </a:bodyPr>
          <a:lstStyle/>
          <a:p>
            <a:r>
              <a:rPr lang="en-US" sz="2400" b="1" dirty="0" smtClean="0">
                <a:solidFill>
                  <a:srgbClr val="FF0000"/>
                </a:solidFill>
                <a:latin typeface="Arial" pitchFamily="34" charset="0"/>
                <a:cs typeface="Arial" pitchFamily="34" charset="0"/>
              </a:rPr>
              <a:t>2. </a:t>
            </a:r>
            <a:r>
              <a:rPr lang="en-US" sz="2400" b="1" u="sng"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Điều </a:t>
            </a:r>
            <a:r>
              <a:rPr lang="en-US" sz="2400" b="1" u="sng" dirty="0">
                <a:solidFill>
                  <a:srgbClr val="FF0000"/>
                </a:solidFill>
                <a:effectLst>
                  <a:outerShdw blurRad="38100" dist="38100" dir="2700000" algn="tl">
                    <a:srgbClr val="000000">
                      <a:alpha val="43137"/>
                    </a:srgbClr>
                  </a:outerShdw>
                </a:effectLst>
                <a:latin typeface="Arial" pitchFamily="34" charset="0"/>
                <a:cs typeface="Arial" pitchFamily="34" charset="0"/>
              </a:rPr>
              <a:t>trị đặc hiệu</a:t>
            </a:r>
          </a:p>
        </p:txBody>
      </p:sp>
      <p:sp>
        <p:nvSpPr>
          <p:cNvPr id="3" name="Content Placeholder 2"/>
          <p:cNvSpPr>
            <a:spLocks noGrp="1"/>
          </p:cNvSpPr>
          <p:nvPr>
            <p:ph idx="1"/>
          </p:nvPr>
        </p:nvSpPr>
        <p:spPr>
          <a:xfrm>
            <a:off x="228600" y="983673"/>
            <a:ext cx="8458200" cy="4983163"/>
          </a:xfrm>
        </p:spPr>
        <p:txBody>
          <a:bodyPr>
            <a:noAutofit/>
          </a:bodyPr>
          <a:lstStyle/>
          <a:p>
            <a:pPr marL="0" indent="0" algn="just">
              <a:buNone/>
            </a:pPr>
            <a:r>
              <a:rPr lang="en-US" sz="2400" b="1" dirty="0" smtClean="0">
                <a:solidFill>
                  <a:srgbClr val="FF0066"/>
                </a:solidFill>
                <a:latin typeface="Arial" pitchFamily="34" charset="0"/>
                <a:cs typeface="Arial" pitchFamily="34" charset="0"/>
              </a:rPr>
              <a:t>A. </a:t>
            </a:r>
            <a:r>
              <a:rPr lang="vi-VN" sz="2400" b="1" u="sng" dirty="0" smtClean="0">
                <a:solidFill>
                  <a:srgbClr val="FF0066"/>
                </a:solidFill>
                <a:effectLst>
                  <a:outerShdw blurRad="38100" dist="38100" dir="2700000" algn="tl">
                    <a:srgbClr val="000000">
                      <a:alpha val="43137"/>
                    </a:srgbClr>
                  </a:outerShdw>
                </a:effectLst>
                <a:latin typeface="Arial" pitchFamily="34" charset="0"/>
                <a:cs typeface="Arial" pitchFamily="34" charset="0"/>
              </a:rPr>
              <a:t>Điều trị nâng đỡ</a:t>
            </a:r>
          </a:p>
          <a:p>
            <a:pPr marL="0" indent="0" algn="just">
              <a:buNone/>
            </a:pPr>
            <a:r>
              <a:rPr lang="vi-VN" sz="2400" b="1" dirty="0" smtClean="0">
                <a:solidFill>
                  <a:srgbClr val="0000CC"/>
                </a:solidFill>
                <a:latin typeface="Arial" pitchFamily="34" charset="0"/>
                <a:cs typeface="Arial" pitchFamily="34" charset="0"/>
              </a:rPr>
              <a:t>- Truyền máu</a:t>
            </a:r>
          </a:p>
          <a:p>
            <a:pPr algn="just"/>
            <a:r>
              <a:rPr lang="vi-VN" sz="2400" dirty="0" smtClean="0">
                <a:solidFill>
                  <a:srgbClr val="0000CC"/>
                </a:solidFill>
                <a:latin typeface="Arial" pitchFamily="34" charset="0"/>
                <a:cs typeface="Arial" pitchFamily="34" charset="0"/>
              </a:rPr>
              <a:t>Truyền hồng cầu</a:t>
            </a:r>
            <a:r>
              <a:rPr lang="en-US" sz="2400" dirty="0" smtClean="0">
                <a:solidFill>
                  <a:srgbClr val="0000CC"/>
                </a:solidFill>
                <a:latin typeface="Arial" pitchFamily="34" charset="0"/>
                <a:cs typeface="Arial" pitchFamily="34" charset="0"/>
              </a:rPr>
              <a:t> </a:t>
            </a:r>
            <a:r>
              <a:rPr lang="vi-VN" sz="2400" dirty="0" smtClean="0">
                <a:solidFill>
                  <a:srgbClr val="0000CC"/>
                </a:solidFill>
                <a:latin typeface="Arial" pitchFamily="34" charset="0"/>
                <a:cs typeface="Arial" pitchFamily="34" charset="0"/>
              </a:rPr>
              <a:t>lắng duy trì Hb &gt; 7 g/dL</a:t>
            </a:r>
            <a:endParaRPr lang="en-US" sz="2400" dirty="0" smtClean="0">
              <a:solidFill>
                <a:srgbClr val="0000CC"/>
              </a:solidFill>
              <a:latin typeface="Arial" pitchFamily="34" charset="0"/>
              <a:cs typeface="Arial" pitchFamily="34" charset="0"/>
            </a:endParaRPr>
          </a:p>
          <a:p>
            <a:pPr algn="just"/>
            <a:r>
              <a:rPr lang="vi-VN" sz="2400" dirty="0" smtClean="0">
                <a:solidFill>
                  <a:srgbClr val="0000CC"/>
                </a:solidFill>
                <a:latin typeface="Arial" pitchFamily="34" charset="0"/>
                <a:cs typeface="Arial" pitchFamily="34" charset="0"/>
              </a:rPr>
              <a:t>Truyền tiểu cầu</a:t>
            </a:r>
            <a:r>
              <a:rPr lang="en-US" sz="2400" dirty="0" smtClean="0">
                <a:solidFill>
                  <a:srgbClr val="0000CC"/>
                </a:solidFill>
                <a:latin typeface="Arial" pitchFamily="34" charset="0"/>
                <a:cs typeface="Arial" pitchFamily="34" charset="0"/>
              </a:rPr>
              <a:t> </a:t>
            </a:r>
            <a:r>
              <a:rPr lang="vi-VN" sz="2400" dirty="0" smtClean="0">
                <a:solidFill>
                  <a:srgbClr val="0000CC"/>
                </a:solidFill>
                <a:latin typeface="Arial" pitchFamily="34" charset="0"/>
                <a:cs typeface="Arial" pitchFamily="34" charset="0"/>
              </a:rPr>
              <a:t>duy trì số lượng tiểu cầu &gt; </a:t>
            </a:r>
            <a:r>
              <a:rPr lang="en-US" sz="2400" dirty="0" smtClean="0">
                <a:solidFill>
                  <a:srgbClr val="0000CC"/>
                </a:solidFill>
                <a:latin typeface="Arial" pitchFamily="34" charset="0"/>
                <a:cs typeface="Arial" pitchFamily="34" charset="0"/>
              </a:rPr>
              <a:t>20 G/L</a:t>
            </a:r>
            <a:endParaRPr lang="vi-VN" sz="2400" dirty="0" smtClean="0">
              <a:solidFill>
                <a:srgbClr val="0000CC"/>
              </a:solidFill>
              <a:latin typeface="Arial" pitchFamily="34" charset="0"/>
              <a:cs typeface="Arial" pitchFamily="34" charset="0"/>
            </a:endParaRPr>
          </a:p>
          <a:p>
            <a:pPr marL="0" indent="0" algn="just">
              <a:buNone/>
            </a:pPr>
            <a:r>
              <a:rPr lang="en-US" sz="2400" b="1" dirty="0">
                <a:solidFill>
                  <a:srgbClr val="0000CC"/>
                </a:solidFill>
                <a:latin typeface="Arial" pitchFamily="34" charset="0"/>
                <a:cs typeface="Arial" pitchFamily="34" charset="0"/>
              </a:rPr>
              <a:t>-</a:t>
            </a:r>
            <a:r>
              <a:rPr lang="en-US" sz="2400" b="1" dirty="0" smtClean="0">
                <a:solidFill>
                  <a:srgbClr val="0000CC"/>
                </a:solidFill>
                <a:latin typeface="Arial" pitchFamily="34" charset="0"/>
                <a:cs typeface="Arial" pitchFamily="34" charset="0"/>
              </a:rPr>
              <a:t> </a:t>
            </a:r>
            <a:r>
              <a:rPr lang="vi-VN" sz="2400" b="1" dirty="0" smtClean="0">
                <a:solidFill>
                  <a:srgbClr val="0000CC"/>
                </a:solidFill>
                <a:latin typeface="Arial" pitchFamily="34" charset="0"/>
                <a:cs typeface="Arial" pitchFamily="34" charset="0"/>
              </a:rPr>
              <a:t>Phòng ngừa nhiễm trùng</a:t>
            </a:r>
          </a:p>
          <a:p>
            <a:pPr marL="0" indent="0" algn="just">
              <a:buNone/>
            </a:pPr>
            <a:r>
              <a:rPr lang="vi-VN" sz="2400" dirty="0" smtClean="0">
                <a:solidFill>
                  <a:srgbClr val="0000CC"/>
                </a:solidFill>
                <a:latin typeface="Arial" pitchFamily="34" charset="0"/>
                <a:cs typeface="Arial" pitchFamily="34" charset="0"/>
              </a:rPr>
              <a:t>- Bệnh nhân có số lượng bạch cầu hạt giảm mức độ trung bình nên không cần vào phòng cách ly vô trùng và sử dụng kháng sinh, kháng nấm, kháng virus dự phòng.</a:t>
            </a:r>
          </a:p>
          <a:p>
            <a:pPr marL="0" indent="0" algn="just">
              <a:buNone/>
            </a:pPr>
            <a:r>
              <a:rPr lang="vi-VN" sz="2400" dirty="0" smtClean="0">
                <a:solidFill>
                  <a:srgbClr val="0000CC"/>
                </a:solidFill>
                <a:latin typeface="Arial" pitchFamily="34" charset="0"/>
                <a:cs typeface="Arial" pitchFamily="34" charset="0"/>
              </a:rPr>
              <a:t>- Vệ sinh răng miệng thường xuyên bằng nước súc miệng sát trùng (chlorhexidine hoặc nước muối sinh lý), đeo khẩu trang và rửa tay với xà phòng diệt khuẩn, ăn chín uống sôi, ăn trái cây đã gọt vỏ và rau quả sống rửa sạch.</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62</a:t>
            </a:fld>
            <a:endParaRPr lang="en-US"/>
          </a:p>
        </p:txBody>
      </p:sp>
    </p:spTree>
    <p:extLst>
      <p:ext uri="{BB962C8B-B14F-4D97-AF65-F5344CB8AC3E}">
        <p14:creationId xmlns:p14="http://schemas.microsoft.com/office/powerpoint/2010/main" val="2515055097"/>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609600"/>
            <a:ext cx="8763000" cy="4830763"/>
          </a:xfrm>
        </p:spPr>
        <p:txBody>
          <a:bodyPr>
            <a:normAutofit/>
          </a:bodyPr>
          <a:lstStyle/>
          <a:p>
            <a:pPr marL="0" indent="0" algn="just">
              <a:buNone/>
            </a:pPr>
            <a:r>
              <a:rPr lang="en-US" sz="2400" b="1" dirty="0" smtClean="0">
                <a:solidFill>
                  <a:srgbClr val="FF0066"/>
                </a:solidFill>
                <a:effectLst>
                  <a:outerShdw blurRad="38100" dist="38100" dir="2700000" algn="tl">
                    <a:srgbClr val="000000">
                      <a:alpha val="43137"/>
                    </a:srgbClr>
                  </a:outerShdw>
                </a:effectLst>
                <a:latin typeface="Arial" pitchFamily="34" charset="0"/>
                <a:cs typeface="Arial" pitchFamily="34" charset="0"/>
              </a:rPr>
              <a:t>B. </a:t>
            </a:r>
            <a:r>
              <a:rPr lang="en-US" sz="2400" b="1" u="sng" dirty="0" smtClean="0">
                <a:solidFill>
                  <a:srgbClr val="FF0066"/>
                </a:solidFill>
                <a:effectLst>
                  <a:outerShdw blurRad="38100" dist="38100" dir="2700000" algn="tl">
                    <a:srgbClr val="000000">
                      <a:alpha val="43137"/>
                    </a:srgbClr>
                  </a:outerShdw>
                </a:effectLst>
                <a:latin typeface="Arial" pitchFamily="34" charset="0"/>
                <a:cs typeface="Arial" pitchFamily="34" charset="0"/>
              </a:rPr>
              <a:t>Ức chế miễn dịch + Ghép tế bào gốc tạo máu</a:t>
            </a:r>
          </a:p>
          <a:p>
            <a:pPr marL="0" indent="0" algn="just">
              <a:buNone/>
            </a:pPr>
            <a:r>
              <a:rPr lang="en-US" sz="2400" dirty="0" smtClean="0">
                <a:solidFill>
                  <a:srgbClr val="0000CC"/>
                </a:solidFill>
                <a:latin typeface="Arial" pitchFamily="34" charset="0"/>
                <a:cs typeface="Arial" pitchFamily="34" charset="0"/>
              </a:rPr>
              <a:t>Bệnh nhân suy tủy rất nặng nên cần bắt đầu điều trị đặc hiệu càng sớm càng tốt.</a:t>
            </a:r>
          </a:p>
          <a:p>
            <a:pPr marL="0" indent="0" algn="just">
              <a:buNone/>
            </a:pPr>
            <a:r>
              <a:rPr lang="en-US" sz="2400" b="1" dirty="0" smtClean="0">
                <a:solidFill>
                  <a:srgbClr val="FF0000"/>
                </a:solidFill>
                <a:latin typeface="Arial" pitchFamily="34" charset="0"/>
                <a:cs typeface="Arial" pitchFamily="34" charset="0"/>
              </a:rPr>
              <a:t>- </a:t>
            </a:r>
            <a:r>
              <a:rPr lang="en-US" sz="2400" b="1" dirty="0">
                <a:solidFill>
                  <a:srgbClr val="FF0000"/>
                </a:solidFill>
                <a:latin typeface="Arial" pitchFamily="34" charset="0"/>
                <a:cs typeface="Arial" pitchFamily="34" charset="0"/>
              </a:rPr>
              <a:t>Ức chế miễn dịch </a:t>
            </a:r>
            <a:r>
              <a:rPr lang="vi-VN" sz="2400" b="1" dirty="0" smtClean="0">
                <a:solidFill>
                  <a:srgbClr val="FF0000"/>
                </a:solidFill>
                <a:latin typeface="Arial" pitchFamily="34" charset="0"/>
                <a:cs typeface="Arial" pitchFamily="34" charset="0"/>
              </a:rPr>
              <a:t>= Kết hợp ATG và cyclosporine A:</a:t>
            </a:r>
          </a:p>
          <a:p>
            <a:pPr marL="0" indent="0" algn="just">
              <a:buNone/>
            </a:pPr>
            <a:r>
              <a:rPr lang="en-US" sz="2400" dirty="0">
                <a:solidFill>
                  <a:srgbClr val="0000CC"/>
                </a:solidFill>
                <a:latin typeface="Arial" panose="020B0604020202020204" pitchFamily="34" charset="0"/>
                <a:cs typeface="Arial" panose="020B0604020202020204" pitchFamily="34" charset="0"/>
              </a:rPr>
              <a:t>.</a:t>
            </a:r>
            <a:r>
              <a:rPr lang="vi-VN" sz="2400" dirty="0" smtClean="0">
                <a:solidFill>
                  <a:srgbClr val="0000CC"/>
                </a:solidFill>
                <a:latin typeface="Arial" panose="020B0604020202020204" pitchFamily="34" charset="0"/>
                <a:cs typeface="Arial" panose="020B0604020202020204" pitchFamily="34" charset="0"/>
              </a:rPr>
              <a:t>  ATG: 40 mg/kg/ngày x 4 ngày</a:t>
            </a:r>
          </a:p>
          <a:p>
            <a:pPr marL="0" indent="0" algn="just">
              <a:buNone/>
            </a:pPr>
            <a:r>
              <a:rPr lang="en-US" sz="2400" dirty="0" smtClean="0">
                <a:solidFill>
                  <a:srgbClr val="0000CC"/>
                </a:solidFill>
                <a:latin typeface="Arial" panose="020B0604020202020204" pitchFamily="34" charset="0"/>
                <a:cs typeface="Arial" panose="020B0604020202020204" pitchFamily="34" charset="0"/>
              </a:rPr>
              <a:t>.</a:t>
            </a:r>
            <a:r>
              <a:rPr lang="vi-VN" sz="2400" dirty="0" smtClean="0">
                <a:solidFill>
                  <a:srgbClr val="0000CC"/>
                </a:solidFill>
                <a:latin typeface="Arial" panose="020B0604020202020204" pitchFamily="34" charset="0"/>
                <a:cs typeface="Arial" panose="020B0604020202020204" pitchFamily="34" charset="0"/>
              </a:rPr>
              <a:t> Cyclosporin A: 3-7 mg/kg uống mỗi ngày liên tục 6 tháng, sau đó giảm liều 25% mỗi 3 tháng, ngưng sau 18 tháng.</a:t>
            </a:r>
            <a:endParaRPr lang="en-US" sz="2400" dirty="0" smtClean="0">
              <a:solidFill>
                <a:srgbClr val="0000CC"/>
              </a:solidFill>
              <a:latin typeface="Arial" pitchFamily="34" charset="0"/>
              <a:cs typeface="Arial" pitchFamily="34" charset="0"/>
            </a:endParaRPr>
          </a:p>
          <a:p>
            <a:pPr marL="0" indent="0" algn="just">
              <a:buNone/>
            </a:pPr>
            <a:r>
              <a:rPr lang="en-US" sz="2400" b="1" dirty="0" smtClean="0">
                <a:solidFill>
                  <a:srgbClr val="FF0000"/>
                </a:solidFill>
                <a:latin typeface="Arial" pitchFamily="34" charset="0"/>
                <a:cs typeface="Arial" pitchFamily="34" charset="0"/>
              </a:rPr>
              <a:t>- </a:t>
            </a:r>
            <a:r>
              <a:rPr lang="en-US" sz="2400" b="1" dirty="0">
                <a:solidFill>
                  <a:srgbClr val="FF0000"/>
                </a:solidFill>
                <a:latin typeface="Arial" pitchFamily="34" charset="0"/>
                <a:cs typeface="Arial" pitchFamily="34" charset="0"/>
              </a:rPr>
              <a:t>Ghép tế bào </a:t>
            </a:r>
            <a:r>
              <a:rPr lang="en-US" sz="2400" b="1" dirty="0" smtClean="0">
                <a:solidFill>
                  <a:srgbClr val="FF0000"/>
                </a:solidFill>
                <a:latin typeface="Arial" pitchFamily="34" charset="0"/>
                <a:cs typeface="Arial" pitchFamily="34" charset="0"/>
              </a:rPr>
              <a:t>máu gốc:</a:t>
            </a:r>
          </a:p>
          <a:p>
            <a:pPr marL="0" indent="0" algn="just">
              <a:buNone/>
            </a:pPr>
            <a:r>
              <a:rPr lang="en-US" sz="2400" dirty="0" smtClean="0">
                <a:solidFill>
                  <a:srgbClr val="0000CC"/>
                </a:solidFill>
                <a:latin typeface="Arial" pitchFamily="34" charset="0"/>
                <a:cs typeface="Arial" pitchFamily="34" charset="0"/>
              </a:rPr>
              <a:t>Bệnh </a:t>
            </a:r>
            <a:r>
              <a:rPr lang="en-US" sz="2400" dirty="0">
                <a:solidFill>
                  <a:srgbClr val="0000CC"/>
                </a:solidFill>
                <a:latin typeface="Arial" pitchFamily="34" charset="0"/>
                <a:cs typeface="Arial" pitchFamily="34" charset="0"/>
              </a:rPr>
              <a:t>nhân </a:t>
            </a:r>
            <a:r>
              <a:rPr lang="en-US" sz="2400" dirty="0" smtClean="0">
                <a:solidFill>
                  <a:srgbClr val="0000CC"/>
                </a:solidFill>
                <a:latin typeface="Arial" pitchFamily="34" charset="0"/>
                <a:cs typeface="Arial" pitchFamily="34" charset="0"/>
              </a:rPr>
              <a:t>30 </a:t>
            </a:r>
            <a:r>
              <a:rPr lang="en-US" sz="2400" dirty="0">
                <a:solidFill>
                  <a:srgbClr val="0000CC"/>
                </a:solidFill>
                <a:latin typeface="Arial" pitchFamily="34" charset="0"/>
                <a:cs typeface="Arial" pitchFamily="34" charset="0"/>
              </a:rPr>
              <a:t>tuổi </a:t>
            </a:r>
            <a:r>
              <a:rPr lang="en-US" sz="2400" dirty="0" smtClean="0">
                <a:solidFill>
                  <a:srgbClr val="0000CC"/>
                </a:solidFill>
                <a:latin typeface="Arial" pitchFamily="34" charset="0"/>
                <a:cs typeface="Arial" pitchFamily="34" charset="0"/>
              </a:rPr>
              <a:t>(&lt; 40 </a:t>
            </a:r>
            <a:r>
              <a:rPr lang="vi-VN" sz="2400" dirty="0" smtClean="0">
                <a:solidFill>
                  <a:srgbClr val="0000CC"/>
                </a:solidFill>
                <a:latin typeface="Arial" pitchFamily="34" charset="0"/>
                <a:cs typeface="Arial" pitchFamily="34" charset="0"/>
              </a:rPr>
              <a:t>tuổi) </a:t>
            </a:r>
            <a:r>
              <a:rPr lang="en-US" sz="2400" dirty="0" smtClean="0">
                <a:solidFill>
                  <a:srgbClr val="0000CC"/>
                </a:solidFill>
                <a:latin typeface="Arial" pitchFamily="34" charset="0"/>
                <a:cs typeface="Arial" pitchFamily="34" charset="0"/>
              </a:rPr>
              <a:t>nên </a:t>
            </a:r>
            <a:r>
              <a:rPr lang="en-US" sz="2400" dirty="0">
                <a:solidFill>
                  <a:srgbClr val="0000CC"/>
                </a:solidFill>
                <a:latin typeface="Arial" pitchFamily="34" charset="0"/>
                <a:cs typeface="Arial" pitchFamily="34" charset="0"/>
              </a:rPr>
              <a:t>ưu tiên dị ghép </a:t>
            </a:r>
            <a:r>
              <a:rPr lang="en-US" sz="2400" dirty="0" smtClean="0">
                <a:solidFill>
                  <a:srgbClr val="0000CC"/>
                </a:solidFill>
                <a:latin typeface="Arial" pitchFamily="34" charset="0"/>
                <a:cs typeface="Arial" pitchFamily="34" charset="0"/>
              </a:rPr>
              <a:t>tế bào máu gốc.</a:t>
            </a:r>
            <a:endParaRPr lang="en-US" sz="2400" dirty="0">
              <a:solidFill>
                <a:srgbClr val="0000CC"/>
              </a:solidFill>
              <a:latin typeface="Arial" pitchFamily="34" charset="0"/>
              <a:cs typeface="Arial" pitchFamily="34" charset="0"/>
            </a:endParaRPr>
          </a:p>
          <a:p>
            <a:pPr marL="0" indent="0" algn="just">
              <a:buNone/>
            </a:pPr>
            <a:endParaRPr lang="vi-VN" sz="2400" b="1"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63</a:t>
            </a:fld>
            <a:endParaRPr lang="en-US"/>
          </a:p>
        </p:txBody>
      </p:sp>
    </p:spTree>
    <p:extLst>
      <p:ext uri="{BB962C8B-B14F-4D97-AF65-F5344CB8AC3E}">
        <p14:creationId xmlns:p14="http://schemas.microsoft.com/office/powerpoint/2010/main" val="3921781057"/>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625474"/>
          </a:xfrm>
          <a:solidFill>
            <a:srgbClr val="CCECFF"/>
          </a:solidFill>
        </p:spPr>
        <p:txBody>
          <a:bodyPr/>
          <a:lstStyle/>
          <a:p>
            <a:pPr algn="ctr"/>
            <a:r>
              <a:rPr lang="en-US" b="1"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KẾT LUẬN</a:t>
            </a:r>
            <a:endParaRPr lang="vi-VN" b="1"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152400" y="990601"/>
            <a:ext cx="8839200" cy="5638799"/>
          </a:xfrm>
        </p:spPr>
        <p:txBody>
          <a:bodyPr>
            <a:noAutofit/>
          </a:bodyPr>
          <a:lstStyle/>
          <a:p>
            <a:pPr algn="just"/>
            <a:r>
              <a:rPr lang="vi-VN" sz="2400" dirty="0" smtClean="0">
                <a:solidFill>
                  <a:srgbClr val="0000CC"/>
                </a:solidFill>
                <a:latin typeface="Arial" panose="020B0604020202020204" pitchFamily="34" charset="0"/>
                <a:cs typeface="Arial" panose="020B0604020202020204" pitchFamily="34" charset="0"/>
              </a:rPr>
              <a:t>Suy </a:t>
            </a:r>
            <a:r>
              <a:rPr lang="vi-VN" sz="2400" dirty="0">
                <a:solidFill>
                  <a:srgbClr val="0000CC"/>
                </a:solidFill>
                <a:latin typeface="Arial" panose="020B0604020202020204" pitchFamily="34" charset="0"/>
                <a:cs typeface="Arial" panose="020B0604020202020204" pitchFamily="34" charset="0"/>
              </a:rPr>
              <a:t>tủy xương là một thuật ngữ mô tả tình trạng giảm một, hai hoặc cả ba dòng tế bào máu do </a:t>
            </a:r>
            <a:r>
              <a:rPr lang="vi-VN" sz="2400" b="1" dirty="0">
                <a:solidFill>
                  <a:srgbClr val="FF0000"/>
                </a:solidFill>
                <a:latin typeface="Arial" panose="020B0604020202020204" pitchFamily="34" charset="0"/>
                <a:cs typeface="Arial" panose="020B0604020202020204" pitchFamily="34" charset="0"/>
              </a:rPr>
              <a:t>sự giảm sinh hoặc mất đi các tế bào tiền thân của hệ tạo máu ở tủy xương. </a:t>
            </a:r>
            <a:endParaRPr lang="vi-VN" sz="2400" b="1" dirty="0" smtClean="0">
              <a:solidFill>
                <a:srgbClr val="FF0000"/>
              </a:solidFill>
              <a:latin typeface="Arial" panose="020B0604020202020204" pitchFamily="34" charset="0"/>
              <a:cs typeface="Arial" panose="020B0604020202020204" pitchFamily="34" charset="0"/>
            </a:endParaRPr>
          </a:p>
          <a:p>
            <a:pPr algn="just"/>
            <a:r>
              <a:rPr lang="vi-VN" sz="2400" dirty="0" smtClean="0">
                <a:solidFill>
                  <a:srgbClr val="0000CC"/>
                </a:solidFill>
                <a:latin typeface="Arial" panose="020B0604020202020204" pitchFamily="34" charset="0"/>
                <a:cs typeface="Arial" panose="020B0604020202020204" pitchFamily="34" charset="0"/>
              </a:rPr>
              <a:t>Suy </a:t>
            </a:r>
            <a:r>
              <a:rPr lang="vi-VN" sz="2400" dirty="0">
                <a:solidFill>
                  <a:srgbClr val="0000CC"/>
                </a:solidFill>
                <a:latin typeface="Arial" panose="020B0604020202020204" pitchFamily="34" charset="0"/>
                <a:cs typeface="Arial" panose="020B0604020202020204" pitchFamily="34" charset="0"/>
              </a:rPr>
              <a:t>tủy xương không phải là một bệnh mà là một biểu hiện do nguyên nhân khác nhau dẫn đến tổn thương tế bào gốc tạo máu </a:t>
            </a:r>
            <a:r>
              <a:rPr lang="vi-VN" sz="2400" dirty="0" smtClean="0">
                <a:solidFill>
                  <a:srgbClr val="0000CC"/>
                </a:solidFill>
                <a:latin typeface="Arial" panose="020B0604020202020204" pitchFamily="34" charset="0"/>
                <a:cs typeface="Arial" panose="020B0604020202020204" pitchFamily="34" charset="0"/>
              </a:rPr>
              <a:t>của </a:t>
            </a:r>
            <a:r>
              <a:rPr lang="vi-VN" sz="2400" dirty="0">
                <a:solidFill>
                  <a:srgbClr val="0000CC"/>
                </a:solidFill>
                <a:latin typeface="Arial" panose="020B0604020202020204" pitchFamily="34" charset="0"/>
                <a:cs typeface="Arial" panose="020B0604020202020204" pitchFamily="34" charset="0"/>
              </a:rPr>
              <a:t>tủy xương. </a:t>
            </a:r>
            <a:r>
              <a:rPr lang="vi-VN" sz="2400" dirty="0" smtClean="0">
                <a:solidFill>
                  <a:srgbClr val="0000CC"/>
                </a:solidFill>
                <a:latin typeface="Arial" panose="020B0604020202020204" pitchFamily="34" charset="0"/>
                <a:cs typeface="Arial" panose="020B0604020202020204" pitchFamily="34" charset="0"/>
              </a:rPr>
              <a:t>Cơ chế </a:t>
            </a:r>
            <a:r>
              <a:rPr lang="vi-VN" sz="2400" dirty="0">
                <a:solidFill>
                  <a:srgbClr val="0000CC"/>
                </a:solidFill>
                <a:latin typeface="Arial" panose="020B0604020202020204" pitchFamily="34" charset="0"/>
                <a:cs typeface="Arial" panose="020B0604020202020204" pitchFamily="34" charset="0"/>
              </a:rPr>
              <a:t>bệnh sinh được cho là liên quan đến </a:t>
            </a:r>
            <a:r>
              <a:rPr lang="vi-VN" sz="2400" b="1" dirty="0">
                <a:solidFill>
                  <a:srgbClr val="FF0000"/>
                </a:solidFill>
                <a:latin typeface="Arial" panose="020B0604020202020204" pitchFamily="34" charset="0"/>
                <a:cs typeface="Arial" panose="020B0604020202020204" pitchFamily="34" charset="0"/>
              </a:rPr>
              <a:t>miễn </a:t>
            </a:r>
            <a:r>
              <a:rPr lang="vi-VN" sz="2400" b="1" dirty="0" smtClean="0">
                <a:solidFill>
                  <a:srgbClr val="FF0000"/>
                </a:solidFill>
                <a:latin typeface="Arial" panose="020B0604020202020204" pitchFamily="34" charset="0"/>
                <a:cs typeface="Arial" panose="020B0604020202020204" pitchFamily="34" charset="0"/>
              </a:rPr>
              <a:t>dịch qua trung gian tế bào lympho T</a:t>
            </a:r>
            <a:r>
              <a:rPr lang="vi-VN" sz="2400" b="1" dirty="0">
                <a:solidFill>
                  <a:srgbClr val="FF0000"/>
                </a:solidFill>
                <a:latin typeface="Arial" panose="020B0604020202020204" pitchFamily="34" charset="0"/>
                <a:cs typeface="Arial" panose="020B0604020202020204" pitchFamily="34" charset="0"/>
              </a:rPr>
              <a:t>.</a:t>
            </a:r>
            <a:r>
              <a:rPr lang="vi-VN" sz="2400" b="1" dirty="0" smtClean="0">
                <a:solidFill>
                  <a:srgbClr val="FF0000"/>
                </a:solidFill>
                <a:latin typeface="Arial" panose="020B0604020202020204" pitchFamily="34" charset="0"/>
                <a:cs typeface="Arial" panose="020B0604020202020204" pitchFamily="34" charset="0"/>
              </a:rPr>
              <a:t> </a:t>
            </a:r>
          </a:p>
          <a:p>
            <a:pPr algn="just"/>
            <a:r>
              <a:rPr lang="vi-VN" sz="2400" dirty="0" smtClean="0">
                <a:solidFill>
                  <a:srgbClr val="0000CC"/>
                </a:solidFill>
                <a:latin typeface="Arial" panose="020B0604020202020204" pitchFamily="34" charset="0"/>
                <a:cs typeface="Arial" panose="020B0604020202020204" pitchFamily="34" charset="0"/>
              </a:rPr>
              <a:t>Qua </a:t>
            </a:r>
            <a:r>
              <a:rPr lang="vi-VN" sz="2400" dirty="0">
                <a:solidFill>
                  <a:srgbClr val="0000CC"/>
                </a:solidFill>
                <a:latin typeface="Arial" panose="020B0604020202020204" pitchFamily="34" charset="0"/>
                <a:cs typeface="Arial" panose="020B0604020202020204" pitchFamily="34" charset="0"/>
              </a:rPr>
              <a:t>trường hợp này, sinh viên sẽ được học </a:t>
            </a:r>
            <a:r>
              <a:rPr lang="vi-VN" sz="2400" dirty="0" smtClean="0">
                <a:solidFill>
                  <a:srgbClr val="0000CC"/>
                </a:solidFill>
                <a:latin typeface="Arial" panose="020B0604020202020204" pitchFamily="34" charset="0"/>
                <a:cs typeface="Arial" panose="020B0604020202020204" pitchFamily="34" charset="0"/>
              </a:rPr>
              <a:t>về:</a:t>
            </a:r>
          </a:p>
          <a:p>
            <a:pPr algn="just">
              <a:buFont typeface="Wingdings" panose="05000000000000000000" pitchFamily="2" charset="2"/>
              <a:buChar char="Ø"/>
            </a:pPr>
            <a:r>
              <a:rPr lang="vi-VN" sz="2400" dirty="0" smtClean="0">
                <a:solidFill>
                  <a:srgbClr val="0000CC"/>
                </a:solidFill>
                <a:latin typeface="Arial" panose="020B0604020202020204" pitchFamily="34" charset="0"/>
                <a:cs typeface="Arial" panose="020B0604020202020204" pitchFamily="34" charset="0"/>
              </a:rPr>
              <a:t> Triệu chứng </a:t>
            </a:r>
            <a:r>
              <a:rPr lang="vi-VN" sz="2400" dirty="0">
                <a:solidFill>
                  <a:srgbClr val="0000CC"/>
                </a:solidFill>
                <a:latin typeface="Arial" panose="020B0604020202020204" pitchFamily="34" charset="0"/>
                <a:cs typeface="Arial" panose="020B0604020202020204" pitchFamily="34" charset="0"/>
              </a:rPr>
              <a:t>lâm sàng của </a:t>
            </a:r>
            <a:r>
              <a:rPr lang="vi-VN" sz="2400" dirty="0" smtClean="0">
                <a:solidFill>
                  <a:srgbClr val="0000CC"/>
                </a:solidFill>
                <a:latin typeface="Arial" panose="020B0604020202020204" pitchFamily="34" charset="0"/>
                <a:cs typeface="Arial" panose="020B0604020202020204" pitchFamily="34" charset="0"/>
              </a:rPr>
              <a:t>bệnh</a:t>
            </a:r>
          </a:p>
          <a:p>
            <a:pPr algn="just">
              <a:buFont typeface="Wingdings" panose="05000000000000000000" pitchFamily="2" charset="2"/>
              <a:buChar char="Ø"/>
            </a:pPr>
            <a:r>
              <a:rPr lang="vi-VN" sz="2400" dirty="0" smtClean="0">
                <a:solidFill>
                  <a:srgbClr val="0000CC"/>
                </a:solidFill>
                <a:latin typeface="Arial" panose="020B0604020202020204" pitchFamily="34" charset="0"/>
                <a:cs typeface="Arial" panose="020B0604020202020204" pitchFamily="34" charset="0"/>
              </a:rPr>
              <a:t> Phân tích </a:t>
            </a:r>
            <a:r>
              <a:rPr lang="vi-VN" sz="2400" dirty="0">
                <a:solidFill>
                  <a:srgbClr val="0000CC"/>
                </a:solidFill>
                <a:latin typeface="Arial" panose="020B0604020202020204" pitchFamily="34" charset="0"/>
                <a:cs typeface="Arial" panose="020B0604020202020204" pitchFamily="34" charset="0"/>
              </a:rPr>
              <a:t>được các xét nghiệm khảo sát tế bào máu, tế bào </a:t>
            </a:r>
            <a:endParaRPr lang="vi-VN" sz="2400" dirty="0" smtClean="0">
              <a:solidFill>
                <a:srgbClr val="0000CC"/>
              </a:solidFill>
              <a:latin typeface="Arial" panose="020B0604020202020204" pitchFamily="34" charset="0"/>
              <a:cs typeface="Arial" panose="020B0604020202020204" pitchFamily="34" charset="0"/>
            </a:endParaRPr>
          </a:p>
          <a:p>
            <a:pPr marL="0" indent="0" algn="just">
              <a:buNone/>
            </a:pPr>
            <a:r>
              <a:rPr lang="vi-VN" sz="2400" dirty="0">
                <a:solidFill>
                  <a:srgbClr val="0000CC"/>
                </a:solidFill>
                <a:latin typeface="Arial" panose="020B0604020202020204" pitchFamily="34" charset="0"/>
                <a:cs typeface="Arial" panose="020B0604020202020204" pitchFamily="34" charset="0"/>
              </a:rPr>
              <a:t> </a:t>
            </a:r>
            <a:r>
              <a:rPr lang="vi-VN" sz="2400" dirty="0" smtClean="0">
                <a:solidFill>
                  <a:srgbClr val="0000CC"/>
                </a:solidFill>
                <a:latin typeface="Arial" panose="020B0604020202020204" pitchFamily="34" charset="0"/>
                <a:cs typeface="Arial" panose="020B0604020202020204" pitchFamily="34" charset="0"/>
              </a:rPr>
              <a:t>   học </a:t>
            </a:r>
            <a:r>
              <a:rPr lang="vi-VN" sz="2400" dirty="0">
                <a:solidFill>
                  <a:srgbClr val="0000CC"/>
                </a:solidFill>
                <a:latin typeface="Arial" panose="020B0604020202020204" pitchFamily="34" charset="0"/>
                <a:cs typeface="Arial" panose="020B0604020202020204" pitchFamily="34" charset="0"/>
              </a:rPr>
              <a:t>tủy </a:t>
            </a:r>
            <a:r>
              <a:rPr lang="vi-VN" sz="2400" dirty="0" smtClean="0">
                <a:solidFill>
                  <a:srgbClr val="0000CC"/>
                </a:solidFill>
                <a:latin typeface="Arial" panose="020B0604020202020204" pitchFamily="34" charset="0"/>
                <a:cs typeface="Arial" panose="020B0604020202020204" pitchFamily="34" charset="0"/>
              </a:rPr>
              <a:t>xương </a:t>
            </a:r>
            <a:r>
              <a:rPr lang="vi-VN" sz="2400" dirty="0">
                <a:solidFill>
                  <a:srgbClr val="0000CC"/>
                </a:solidFill>
                <a:latin typeface="Arial" panose="020B0604020202020204" pitchFamily="34" charset="0"/>
                <a:cs typeface="Arial" panose="020B0604020202020204" pitchFamily="34" charset="0"/>
              </a:rPr>
              <a:t>và giá trị của chúng trong chẩn đoán </a:t>
            </a:r>
            <a:r>
              <a:rPr lang="vi-VN" sz="2400" dirty="0" smtClean="0">
                <a:solidFill>
                  <a:srgbClr val="0000CC"/>
                </a:solidFill>
                <a:latin typeface="Arial" panose="020B0604020202020204" pitchFamily="34" charset="0"/>
                <a:cs typeface="Arial" panose="020B0604020202020204" pitchFamily="34" charset="0"/>
              </a:rPr>
              <a:t>bệnh</a:t>
            </a:r>
          </a:p>
          <a:p>
            <a:pPr algn="just">
              <a:buFont typeface="Wingdings" panose="05000000000000000000" pitchFamily="2" charset="2"/>
              <a:buChar char="Ø"/>
            </a:pPr>
            <a:r>
              <a:rPr lang="vi-VN" sz="2400" dirty="0" smtClean="0">
                <a:solidFill>
                  <a:srgbClr val="0000CC"/>
                </a:solidFill>
                <a:latin typeface="Arial" panose="020B0604020202020204" pitchFamily="34" charset="0"/>
                <a:cs typeface="Arial" panose="020B0604020202020204" pitchFamily="34" charset="0"/>
              </a:rPr>
              <a:t> Trình bày được nguyên nhân gây bệnh </a:t>
            </a:r>
          </a:p>
          <a:p>
            <a:pPr algn="just">
              <a:buFont typeface="Wingdings" panose="05000000000000000000" pitchFamily="2" charset="2"/>
              <a:buChar char="Ø"/>
            </a:pPr>
            <a:r>
              <a:rPr lang="vi-VN" sz="2400" dirty="0" smtClean="0">
                <a:solidFill>
                  <a:srgbClr val="0000CC"/>
                </a:solidFill>
                <a:latin typeface="Arial" panose="020B0604020202020204" pitchFamily="34" charset="0"/>
                <a:cs typeface="Arial" panose="020B0604020202020204" pitchFamily="34" charset="0"/>
              </a:rPr>
              <a:t> Trình bày </a:t>
            </a:r>
            <a:r>
              <a:rPr lang="vi-VN" sz="2400" dirty="0">
                <a:solidFill>
                  <a:srgbClr val="0000CC"/>
                </a:solidFill>
                <a:latin typeface="Arial" panose="020B0604020202020204" pitchFamily="34" charset="0"/>
                <a:cs typeface="Arial" panose="020B0604020202020204" pitchFamily="34" charset="0"/>
              </a:rPr>
              <a:t>được nguyên tắc điều trị </a:t>
            </a:r>
            <a:r>
              <a:rPr lang="vi-VN" sz="2400" dirty="0" smtClean="0">
                <a:solidFill>
                  <a:srgbClr val="0000CC"/>
                </a:solidFill>
                <a:latin typeface="Arial" panose="020B0604020202020204" pitchFamily="34" charset="0"/>
                <a:cs typeface="Arial" panose="020B0604020202020204" pitchFamily="34" charset="0"/>
              </a:rPr>
              <a:t>bệnh.</a:t>
            </a:r>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64</a:t>
            </a:fld>
            <a:endParaRPr lang="en-US"/>
          </a:p>
        </p:txBody>
      </p:sp>
    </p:spTree>
    <p:extLst>
      <p:ext uri="{BB962C8B-B14F-4D97-AF65-F5344CB8AC3E}">
        <p14:creationId xmlns:p14="http://schemas.microsoft.com/office/powerpoint/2010/main" val="3269065413"/>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33400"/>
            <a:ext cx="9144000" cy="884238"/>
          </a:xfrm>
          <a:solidFill>
            <a:srgbClr val="CCECFF"/>
          </a:solidFill>
        </p:spPr>
        <p:txBody>
          <a:bodyPr>
            <a:normAutofit/>
          </a:bodyPr>
          <a:lstStyle/>
          <a:p>
            <a:pPr algn="ctr"/>
            <a:r>
              <a:rPr lang="vi-VN" sz="3200" b="1" u="sng" dirty="0">
                <a:solidFill>
                  <a:srgbClr val="FF0000"/>
                </a:solidFill>
                <a:effectLst>
                  <a:outerShdw blurRad="38100" dist="38100" dir="2700000" algn="tl">
                    <a:srgbClr val="000000">
                      <a:alpha val="43137"/>
                    </a:srgbClr>
                  </a:outerShdw>
                </a:effectLst>
                <a:latin typeface="+mn-lt"/>
              </a:rPr>
              <a:t>THÔNG TIN LIÊN LẠC </a:t>
            </a:r>
          </a:p>
        </p:txBody>
      </p:sp>
      <p:sp>
        <p:nvSpPr>
          <p:cNvPr id="3" name="Content Placeholder 2"/>
          <p:cNvSpPr>
            <a:spLocks noGrp="1"/>
          </p:cNvSpPr>
          <p:nvPr>
            <p:ph idx="1"/>
          </p:nvPr>
        </p:nvSpPr>
        <p:spPr>
          <a:xfrm>
            <a:off x="1371600" y="2362200"/>
            <a:ext cx="7315200" cy="3763963"/>
          </a:xfrm>
        </p:spPr>
        <p:txBody>
          <a:bodyPr/>
          <a:lstStyle/>
          <a:p>
            <a:pPr marL="0" indent="0" algn="just">
              <a:buNone/>
            </a:pPr>
            <a:r>
              <a:rPr lang="vi-VN" sz="2800" b="1" dirty="0" smtClean="0">
                <a:solidFill>
                  <a:srgbClr val="FF0066"/>
                </a:solidFill>
                <a:effectLst>
                  <a:outerShdw blurRad="38100" dist="38100" dir="2700000" algn="tl">
                    <a:srgbClr val="000000">
                      <a:alpha val="43137"/>
                    </a:srgbClr>
                  </a:outerShdw>
                </a:effectLst>
              </a:rPr>
              <a:t>Ths</a:t>
            </a:r>
            <a:r>
              <a:rPr lang="vi-VN" sz="2800" b="1" dirty="0">
                <a:solidFill>
                  <a:srgbClr val="FF0066"/>
                </a:solidFill>
                <a:effectLst>
                  <a:outerShdw blurRad="38100" dist="38100" dir="2700000" algn="tl">
                    <a:srgbClr val="000000">
                      <a:alpha val="43137"/>
                    </a:srgbClr>
                  </a:outerShdw>
                </a:effectLst>
              </a:rPr>
              <a:t>. Bs Lại Thị Thanh </a:t>
            </a:r>
            <a:r>
              <a:rPr lang="vi-VN" sz="2800" b="1" dirty="0" smtClean="0">
                <a:solidFill>
                  <a:srgbClr val="FF0066"/>
                </a:solidFill>
                <a:effectLst>
                  <a:outerShdw blurRad="38100" dist="38100" dir="2700000" algn="tl">
                    <a:srgbClr val="000000">
                      <a:alpha val="43137"/>
                    </a:srgbClr>
                  </a:outerShdw>
                </a:effectLst>
              </a:rPr>
              <a:t>Thảo</a:t>
            </a:r>
          </a:p>
          <a:p>
            <a:pPr marL="0" indent="0" algn="just">
              <a:buNone/>
            </a:pPr>
            <a:r>
              <a:rPr lang="vi-VN" sz="2800" b="1" dirty="0" smtClean="0">
                <a:solidFill>
                  <a:srgbClr val="0000CC"/>
                </a:solidFill>
              </a:rPr>
              <a:t>Số điện thoại: 0919197263</a:t>
            </a:r>
            <a:endParaRPr lang="vi-VN" sz="2800" b="1" dirty="0">
              <a:solidFill>
                <a:srgbClr val="0000CC"/>
              </a:solidFill>
            </a:endParaRPr>
          </a:p>
          <a:p>
            <a:pPr marL="0" indent="0" algn="just">
              <a:buNone/>
            </a:pPr>
            <a:r>
              <a:rPr lang="vi-VN" sz="2800" b="1" dirty="0">
                <a:solidFill>
                  <a:srgbClr val="0000CC"/>
                </a:solidFill>
              </a:rPr>
              <a:t>Bộ môn Huyết học ĐHYD Tp. HCM</a:t>
            </a:r>
          </a:p>
          <a:p>
            <a:pPr marL="0" indent="0" algn="just">
              <a:buNone/>
            </a:pPr>
            <a:r>
              <a:rPr lang="vi-VN" sz="2800" b="1" dirty="0">
                <a:solidFill>
                  <a:srgbClr val="0000CC"/>
                </a:solidFill>
              </a:rPr>
              <a:t>Email: </a:t>
            </a:r>
            <a:r>
              <a:rPr lang="vi-VN" sz="2800" b="1" dirty="0" smtClean="0">
                <a:solidFill>
                  <a:srgbClr val="0000CC"/>
                </a:solidFill>
              </a:rPr>
              <a:t>drlaithao@ump.edu.vn</a:t>
            </a:r>
            <a:endParaRPr lang="vi-VN" sz="2800" b="1" dirty="0">
              <a:solidFill>
                <a:srgbClr val="0000CC"/>
              </a:solidFill>
            </a:endParaRPr>
          </a:p>
          <a:p>
            <a:pPr marL="0" indent="0">
              <a:buNone/>
            </a:pPr>
            <a:endParaRPr lang="vi-VN" b="1"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65</a:t>
            </a:fld>
            <a:endParaRPr lang="en-US"/>
          </a:p>
        </p:txBody>
      </p:sp>
    </p:spTree>
    <p:extLst>
      <p:ext uri="{BB962C8B-B14F-4D97-AF65-F5344CB8AC3E}">
        <p14:creationId xmlns:p14="http://schemas.microsoft.com/office/powerpoint/2010/main" val="675085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3246" y="6005513"/>
            <a:ext cx="8686800" cy="533400"/>
          </a:xfrm>
        </p:spPr>
        <p:txBody>
          <a:bodyPr>
            <a:normAutofit/>
          </a:bodyPr>
          <a:lstStyle/>
          <a:p>
            <a:pPr marL="0" indent="0" algn="ctr">
              <a:buNone/>
            </a:pPr>
            <a:r>
              <a:rPr lang="en-US" sz="2400" b="1" i="1" u="sng" dirty="0" smtClean="0">
                <a:solidFill>
                  <a:srgbClr val="FF0066"/>
                </a:solidFill>
                <a:latin typeface="Arial" pitchFamily="34" charset="0"/>
                <a:cs typeface="Arial" pitchFamily="34" charset="0"/>
              </a:rPr>
              <a:t>Hình1</a:t>
            </a:r>
            <a:r>
              <a:rPr lang="en-US" sz="2400" b="1" i="1" dirty="0" smtClean="0">
                <a:solidFill>
                  <a:srgbClr val="FF0066"/>
                </a:solidFill>
                <a:latin typeface="Arial" pitchFamily="34" charset="0"/>
                <a:cs typeface="Arial" pitchFamily="34" charset="0"/>
              </a:rPr>
              <a:t>: </a:t>
            </a:r>
            <a:r>
              <a:rPr lang="en-US" sz="2400" b="1" dirty="0" smtClean="0">
                <a:solidFill>
                  <a:srgbClr val="FF0066"/>
                </a:solidFill>
                <a:latin typeface="Arial" pitchFamily="34" charset="0"/>
                <a:cs typeface="Arial" pitchFamily="34" charset="0"/>
              </a:rPr>
              <a:t>Cơ chế của </a:t>
            </a:r>
            <a:r>
              <a:rPr lang="en-US" sz="2400" b="1" dirty="0">
                <a:solidFill>
                  <a:srgbClr val="FF0066"/>
                </a:solidFill>
                <a:latin typeface="Arial" pitchFamily="34" charset="0"/>
                <a:cs typeface="Arial" pitchFamily="34" charset="0"/>
              </a:rPr>
              <a:t>chóng </a:t>
            </a:r>
            <a:r>
              <a:rPr lang="en-US" sz="2400" b="1" dirty="0" smtClean="0">
                <a:solidFill>
                  <a:srgbClr val="FF0066"/>
                </a:solidFill>
                <a:latin typeface="Arial" pitchFamily="34" charset="0"/>
                <a:cs typeface="Arial" pitchFamily="34" charset="0"/>
              </a:rPr>
              <a:t>mặt</a:t>
            </a:r>
          </a:p>
          <a:p>
            <a:pPr marL="0" indent="0" algn="just">
              <a:buNone/>
            </a:pPr>
            <a:endParaRPr lang="en-US" sz="2400" b="1" dirty="0" smtClean="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7</a:t>
            </a:fld>
            <a:endParaRPr lang="en-US" dirty="0"/>
          </a:p>
        </p:txBody>
      </p:sp>
      <p:pic>
        <p:nvPicPr>
          <p:cNvPr id="7" name="Picture 6"/>
          <p:cNvPicPr>
            <a:picLocks noChangeAspect="1"/>
          </p:cNvPicPr>
          <p:nvPr/>
        </p:nvPicPr>
        <p:blipFill>
          <a:blip r:embed="rId3"/>
          <a:stretch>
            <a:fillRect/>
          </a:stretch>
        </p:blipFill>
        <p:spPr>
          <a:xfrm>
            <a:off x="795874" y="182628"/>
            <a:ext cx="7641544" cy="5668032"/>
          </a:xfrm>
          <a:prstGeom prst="rect">
            <a:avLst/>
          </a:prstGeom>
        </p:spPr>
      </p:pic>
    </p:spTree>
    <p:extLst>
      <p:ext uri="{BB962C8B-B14F-4D97-AF65-F5344CB8AC3E}">
        <p14:creationId xmlns:p14="http://schemas.microsoft.com/office/powerpoint/2010/main" val="19476591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52400"/>
            <a:ext cx="8686800" cy="6705600"/>
          </a:xfrm>
        </p:spPr>
        <p:txBody>
          <a:bodyPr>
            <a:normAutofit fontScale="85000" lnSpcReduction="20000"/>
          </a:bodyPr>
          <a:lstStyle/>
          <a:p>
            <a:pPr marL="0" indent="0" algn="ctr">
              <a:buNone/>
            </a:pPr>
            <a:endParaRPr lang="en-US" sz="2800" b="1" u="sng" dirty="0" smtClean="0">
              <a:solidFill>
                <a:srgbClr val="0000CC"/>
              </a:solidFill>
              <a:latin typeface="Arial" pitchFamily="34" charset="0"/>
              <a:cs typeface="Arial" pitchFamily="34" charset="0"/>
            </a:endParaRPr>
          </a:p>
          <a:p>
            <a:pPr marL="0" indent="0" algn="ctr">
              <a:buNone/>
            </a:pPr>
            <a:r>
              <a:rPr lang="en-US" sz="2800" b="1" u="sng" dirty="0" smtClean="0">
                <a:solidFill>
                  <a:srgbClr val="0000CC"/>
                </a:solidFill>
                <a:latin typeface="Arial" pitchFamily="34" charset="0"/>
                <a:cs typeface="Arial" pitchFamily="34" charset="0"/>
              </a:rPr>
              <a:t>CÂU HỎI 1</a:t>
            </a:r>
            <a:r>
              <a:rPr lang="en-US" sz="2800" b="1" dirty="0" smtClean="0">
                <a:solidFill>
                  <a:srgbClr val="0000CC"/>
                </a:solidFill>
                <a:latin typeface="Arial" pitchFamily="34" charset="0"/>
                <a:cs typeface="Arial" pitchFamily="34" charset="0"/>
              </a:rPr>
              <a:t>: </a:t>
            </a:r>
            <a:r>
              <a:rPr lang="en-US" sz="2800" b="1" dirty="0" smtClean="0">
                <a:solidFill>
                  <a:srgbClr val="FF0000"/>
                </a:solidFill>
                <a:latin typeface="Arial" pitchFamily="34" charset="0"/>
                <a:cs typeface="Arial" pitchFamily="34" charset="0"/>
              </a:rPr>
              <a:t>Nguyên nhân </a:t>
            </a:r>
            <a:r>
              <a:rPr lang="en-US" sz="2800" b="1" dirty="0">
                <a:solidFill>
                  <a:srgbClr val="FF0000"/>
                </a:solidFill>
                <a:latin typeface="Arial" pitchFamily="34" charset="0"/>
                <a:cs typeface="Arial" pitchFamily="34" charset="0"/>
              </a:rPr>
              <a:t>gây chóng </a:t>
            </a:r>
            <a:r>
              <a:rPr lang="en-US" sz="2800" b="1" dirty="0" smtClean="0">
                <a:solidFill>
                  <a:srgbClr val="FF0000"/>
                </a:solidFill>
                <a:latin typeface="Arial" pitchFamily="34" charset="0"/>
                <a:cs typeface="Arial" pitchFamily="34" charset="0"/>
              </a:rPr>
              <a:t>mặt</a:t>
            </a:r>
          </a:p>
          <a:p>
            <a:pPr marL="0" indent="0" algn="just">
              <a:buNone/>
            </a:pPr>
            <a:endParaRPr lang="en-US" sz="2400" dirty="0" smtClean="0">
              <a:solidFill>
                <a:srgbClr val="0000CC"/>
              </a:solidFill>
              <a:latin typeface="Arial" pitchFamily="34" charset="0"/>
              <a:cs typeface="Arial" pitchFamily="34" charset="0"/>
            </a:endParaRPr>
          </a:p>
          <a:p>
            <a:pPr marL="0" indent="0" algn="just">
              <a:buNone/>
            </a:pPr>
            <a:r>
              <a:rPr lang="vi-VN" sz="2600" b="1" u="sng" dirty="0" smtClean="0">
                <a:solidFill>
                  <a:srgbClr val="FF0066"/>
                </a:solidFill>
                <a:cs typeface="Arial" pitchFamily="34" charset="0"/>
              </a:rPr>
              <a:t>1. Nguyên </a:t>
            </a:r>
            <a:r>
              <a:rPr lang="vi-VN" sz="2600" b="1" u="sng" dirty="0">
                <a:solidFill>
                  <a:srgbClr val="FF0066"/>
                </a:solidFill>
                <a:cs typeface="Arial" pitchFamily="34" charset="0"/>
              </a:rPr>
              <a:t>nhân </a:t>
            </a:r>
            <a:r>
              <a:rPr lang="vi-VN" sz="2600" b="1" u="sng" dirty="0" smtClean="0">
                <a:solidFill>
                  <a:srgbClr val="FF0066"/>
                </a:solidFill>
                <a:cs typeface="Arial" pitchFamily="34" charset="0"/>
              </a:rPr>
              <a:t>tại </a:t>
            </a:r>
            <a:r>
              <a:rPr lang="vi-VN" sz="2600" b="1" u="sng" dirty="0">
                <a:solidFill>
                  <a:srgbClr val="FF0066"/>
                </a:solidFill>
                <a:cs typeface="Arial" pitchFamily="34" charset="0"/>
              </a:rPr>
              <a:t>tiền </a:t>
            </a:r>
            <a:r>
              <a:rPr lang="vi-VN" sz="2600" b="1" u="sng" dirty="0" smtClean="0">
                <a:solidFill>
                  <a:srgbClr val="FF0066"/>
                </a:solidFill>
                <a:cs typeface="Arial" pitchFamily="34" charset="0"/>
              </a:rPr>
              <a:t>đình: </a:t>
            </a:r>
          </a:p>
          <a:p>
            <a:pPr algn="just"/>
            <a:r>
              <a:rPr lang="vi-VN" sz="2600" dirty="0" smtClean="0">
                <a:solidFill>
                  <a:srgbClr val="0000CC"/>
                </a:solidFill>
                <a:cs typeface="Arial" pitchFamily="34" charset="0"/>
              </a:rPr>
              <a:t>Chóng mặt kịch phát lành tính</a:t>
            </a:r>
          </a:p>
          <a:p>
            <a:pPr algn="just"/>
            <a:r>
              <a:rPr lang="vi-VN" sz="2600" dirty="0" smtClean="0">
                <a:solidFill>
                  <a:srgbClr val="0000CC"/>
                </a:solidFill>
                <a:cs typeface="Arial" pitchFamily="34" charset="0"/>
              </a:rPr>
              <a:t>Viêm tiền đình</a:t>
            </a:r>
          </a:p>
          <a:p>
            <a:pPr algn="just"/>
            <a:r>
              <a:rPr lang="vi-VN" sz="2600" dirty="0" smtClean="0">
                <a:solidFill>
                  <a:srgbClr val="0000CC"/>
                </a:solidFill>
                <a:cs typeface="Arial" pitchFamily="34" charset="0"/>
              </a:rPr>
              <a:t>Viêm mê </a:t>
            </a:r>
            <a:r>
              <a:rPr lang="vi-VN" sz="2600" dirty="0">
                <a:solidFill>
                  <a:srgbClr val="0000CC"/>
                </a:solidFill>
                <a:cs typeface="Arial" pitchFamily="34" charset="0"/>
              </a:rPr>
              <a:t>đạo của vùng ốc tai </a:t>
            </a:r>
            <a:endParaRPr lang="vi-VN" sz="2600" dirty="0" smtClean="0">
              <a:solidFill>
                <a:srgbClr val="0000CC"/>
              </a:solidFill>
              <a:cs typeface="Arial" pitchFamily="34" charset="0"/>
            </a:endParaRPr>
          </a:p>
          <a:p>
            <a:pPr algn="just"/>
            <a:r>
              <a:rPr lang="vi-VN" sz="2600" dirty="0" smtClean="0">
                <a:solidFill>
                  <a:srgbClr val="0000CC"/>
                </a:solidFill>
                <a:cs typeface="Arial" pitchFamily="34" charset="0"/>
              </a:rPr>
              <a:t>Chấn thương </a:t>
            </a:r>
            <a:r>
              <a:rPr lang="vi-VN" sz="2600" dirty="0">
                <a:solidFill>
                  <a:srgbClr val="0000CC"/>
                </a:solidFill>
                <a:cs typeface="Arial" pitchFamily="34" charset="0"/>
              </a:rPr>
              <a:t>gây vỡ xương </a:t>
            </a:r>
            <a:r>
              <a:rPr lang="vi-VN" sz="2600" dirty="0" smtClean="0">
                <a:solidFill>
                  <a:srgbClr val="0000CC"/>
                </a:solidFill>
                <a:cs typeface="Arial" pitchFamily="34" charset="0"/>
              </a:rPr>
              <a:t>đá</a:t>
            </a:r>
          </a:p>
          <a:p>
            <a:pPr algn="just"/>
            <a:r>
              <a:rPr lang="vi-VN" sz="2600" dirty="0" smtClean="0">
                <a:solidFill>
                  <a:srgbClr val="0000CC"/>
                </a:solidFill>
                <a:cs typeface="Arial" pitchFamily="34" charset="0"/>
              </a:rPr>
              <a:t>Hội chứng </a:t>
            </a:r>
            <a:r>
              <a:rPr lang="vi-VN" sz="2600" dirty="0">
                <a:solidFill>
                  <a:srgbClr val="0000CC"/>
                </a:solidFill>
                <a:cs typeface="Arial" pitchFamily="34" charset="0"/>
              </a:rPr>
              <a:t>Menière </a:t>
            </a:r>
            <a:r>
              <a:rPr lang="vi-VN" sz="2600" dirty="0" smtClean="0">
                <a:solidFill>
                  <a:srgbClr val="0000CC"/>
                </a:solidFill>
                <a:cs typeface="Arial" pitchFamily="34" charset="0"/>
              </a:rPr>
              <a:t>(chóng </a:t>
            </a:r>
            <a:r>
              <a:rPr lang="vi-VN" sz="2600" dirty="0">
                <a:solidFill>
                  <a:srgbClr val="0000CC"/>
                </a:solidFill>
                <a:cs typeface="Arial" pitchFamily="34" charset="0"/>
              </a:rPr>
              <a:t>mặt, ù tai, giảm thính lực</a:t>
            </a:r>
            <a:r>
              <a:rPr lang="vi-VN" sz="2600" dirty="0" smtClean="0">
                <a:solidFill>
                  <a:srgbClr val="0000CC"/>
                </a:solidFill>
                <a:cs typeface="Arial" pitchFamily="34" charset="0"/>
              </a:rPr>
              <a:t>).</a:t>
            </a:r>
          </a:p>
          <a:p>
            <a:pPr algn="just"/>
            <a:r>
              <a:rPr lang="vi-VN" sz="2600" dirty="0" smtClean="0">
                <a:solidFill>
                  <a:srgbClr val="0000CC"/>
                </a:solidFill>
                <a:cs typeface="Arial" pitchFamily="34" charset="0"/>
              </a:rPr>
              <a:t>Thoái hóa </a:t>
            </a:r>
            <a:r>
              <a:rPr lang="vi-VN" sz="2600" dirty="0">
                <a:solidFill>
                  <a:srgbClr val="0000CC"/>
                </a:solidFill>
                <a:cs typeface="Arial" pitchFamily="34" charset="0"/>
              </a:rPr>
              <a:t>cột sống cổ hoặc </a:t>
            </a:r>
            <a:r>
              <a:rPr lang="vi-VN" sz="2600" dirty="0" smtClean="0">
                <a:solidFill>
                  <a:srgbClr val="0000CC"/>
                </a:solidFill>
                <a:cs typeface="Arial" pitchFamily="34" charset="0"/>
              </a:rPr>
              <a:t>xơ </a:t>
            </a:r>
            <a:r>
              <a:rPr lang="vi-VN" sz="2600" dirty="0">
                <a:solidFill>
                  <a:srgbClr val="0000CC"/>
                </a:solidFill>
                <a:cs typeface="Arial" pitchFamily="34" charset="0"/>
              </a:rPr>
              <a:t>vữa động mạch cột sống thân nền.</a:t>
            </a:r>
          </a:p>
          <a:p>
            <a:pPr marL="0" indent="0" algn="just">
              <a:buNone/>
            </a:pPr>
            <a:r>
              <a:rPr lang="vi-VN" sz="2600" b="1" u="sng" dirty="0" smtClean="0">
                <a:solidFill>
                  <a:srgbClr val="FF0066"/>
                </a:solidFill>
                <a:cs typeface="Arial" pitchFamily="34" charset="0"/>
              </a:rPr>
              <a:t>2. Nguyên nhân trung ương:</a:t>
            </a:r>
          </a:p>
          <a:p>
            <a:pPr algn="just"/>
            <a:r>
              <a:rPr lang="vi-VN" sz="2600" dirty="0" smtClean="0">
                <a:solidFill>
                  <a:srgbClr val="0000CC"/>
                </a:solidFill>
                <a:cs typeface="Arial" pitchFamily="34" charset="0"/>
              </a:rPr>
              <a:t>Cơn thoáng thiếu máu não (TIA)/ Nhồi máu não, Xuất huyết não</a:t>
            </a:r>
          </a:p>
          <a:p>
            <a:pPr algn="just"/>
            <a:r>
              <a:rPr lang="vi-VN" sz="2600" dirty="0" smtClean="0">
                <a:solidFill>
                  <a:srgbClr val="0000CC"/>
                </a:solidFill>
                <a:cs typeface="Arial" pitchFamily="34" charset="0"/>
              </a:rPr>
              <a:t>Chấn thương đầu</a:t>
            </a:r>
            <a:endParaRPr lang="vi-VN" sz="2600" dirty="0">
              <a:solidFill>
                <a:srgbClr val="0000CC"/>
              </a:solidFill>
              <a:cs typeface="Arial" pitchFamily="34" charset="0"/>
            </a:endParaRPr>
          </a:p>
          <a:p>
            <a:pPr algn="just"/>
            <a:r>
              <a:rPr lang="vi-VN" sz="2600" dirty="0" smtClean="0">
                <a:solidFill>
                  <a:srgbClr val="0000CC"/>
                </a:solidFill>
                <a:cs typeface="Arial" pitchFamily="34" charset="0"/>
              </a:rPr>
              <a:t>Các </a:t>
            </a:r>
            <a:r>
              <a:rPr lang="vi-VN" sz="2600" dirty="0">
                <a:solidFill>
                  <a:srgbClr val="0000CC"/>
                </a:solidFill>
                <a:cs typeface="Arial" pitchFamily="34" charset="0"/>
              </a:rPr>
              <a:t>loại u </a:t>
            </a:r>
            <a:r>
              <a:rPr lang="vi-VN" sz="2600" dirty="0" smtClean="0">
                <a:solidFill>
                  <a:srgbClr val="0000CC"/>
                </a:solidFill>
                <a:cs typeface="Arial" pitchFamily="34" charset="0"/>
              </a:rPr>
              <a:t>não: </a:t>
            </a:r>
            <a:r>
              <a:rPr lang="vi-VN" sz="2600" dirty="0">
                <a:solidFill>
                  <a:srgbClr val="0000CC"/>
                </a:solidFill>
                <a:cs typeface="Arial" pitchFamily="34" charset="0"/>
              </a:rPr>
              <a:t>u não, u tiểu não, u dây thần kinh số VIII. </a:t>
            </a:r>
            <a:endParaRPr lang="vi-VN" sz="2600" dirty="0" smtClean="0">
              <a:solidFill>
                <a:srgbClr val="0000CC"/>
              </a:solidFill>
              <a:cs typeface="Arial" pitchFamily="34" charset="0"/>
            </a:endParaRPr>
          </a:p>
          <a:p>
            <a:pPr algn="just"/>
            <a:r>
              <a:rPr lang="vi-VN" sz="2600" dirty="0" smtClean="0">
                <a:solidFill>
                  <a:srgbClr val="0000CC"/>
                </a:solidFill>
                <a:cs typeface="Arial" pitchFamily="34" charset="0"/>
              </a:rPr>
              <a:t>Xơ cứng rải rác</a:t>
            </a:r>
          </a:p>
          <a:p>
            <a:pPr marL="0" indent="0" algn="just">
              <a:buNone/>
            </a:pPr>
            <a:r>
              <a:rPr lang="vi-VN" sz="2600" b="1" u="sng" dirty="0" smtClean="0">
                <a:solidFill>
                  <a:srgbClr val="FF0066"/>
                </a:solidFill>
                <a:cs typeface="Arial" pitchFamily="34" charset="0"/>
              </a:rPr>
              <a:t>3. Nguyên </a:t>
            </a:r>
            <a:r>
              <a:rPr lang="vi-VN" sz="2600" b="1" u="sng" dirty="0">
                <a:solidFill>
                  <a:srgbClr val="FF0066"/>
                </a:solidFill>
                <a:cs typeface="Arial" pitchFamily="34" charset="0"/>
              </a:rPr>
              <a:t>nhân </a:t>
            </a:r>
            <a:r>
              <a:rPr lang="vi-VN" sz="2600" b="1" u="sng" dirty="0" smtClean="0">
                <a:solidFill>
                  <a:srgbClr val="FF0066"/>
                </a:solidFill>
                <a:cs typeface="Arial" pitchFamily="34" charset="0"/>
              </a:rPr>
              <a:t>toàn </a:t>
            </a:r>
            <a:r>
              <a:rPr lang="vi-VN" sz="2600" b="1" u="sng" dirty="0">
                <a:solidFill>
                  <a:srgbClr val="FF0066"/>
                </a:solidFill>
                <a:cs typeface="Arial" pitchFamily="34" charset="0"/>
              </a:rPr>
              <a:t>thân:</a:t>
            </a:r>
            <a:endParaRPr lang="vi-VN" sz="2600" b="1" u="sng" dirty="0" smtClean="0">
              <a:solidFill>
                <a:srgbClr val="FF0066"/>
              </a:solidFill>
              <a:cs typeface="Arial" pitchFamily="34" charset="0"/>
            </a:endParaRPr>
          </a:p>
          <a:p>
            <a:pPr algn="just"/>
            <a:r>
              <a:rPr lang="vi-VN" sz="2600" dirty="0" smtClean="0">
                <a:solidFill>
                  <a:srgbClr val="0000CC"/>
                </a:solidFill>
                <a:cs typeface="Arial" pitchFamily="34" charset="0"/>
              </a:rPr>
              <a:t>Ngộ độc </a:t>
            </a:r>
            <a:r>
              <a:rPr lang="vi-VN" sz="2600" dirty="0">
                <a:solidFill>
                  <a:srgbClr val="0000CC"/>
                </a:solidFill>
                <a:cs typeface="Arial" pitchFamily="34" charset="0"/>
              </a:rPr>
              <a:t>thực phẩm bởi hóa chất hoặc bởi vi </a:t>
            </a:r>
            <a:r>
              <a:rPr lang="vi-VN" sz="2600" dirty="0" smtClean="0">
                <a:solidFill>
                  <a:srgbClr val="0000CC"/>
                </a:solidFill>
                <a:cs typeface="Arial" pitchFamily="34" charset="0"/>
              </a:rPr>
              <a:t>khuẩn: Clostridium botulinum </a:t>
            </a:r>
            <a:r>
              <a:rPr lang="vi-VN" sz="2600" dirty="0">
                <a:solidFill>
                  <a:srgbClr val="0000CC"/>
                </a:solidFill>
                <a:cs typeface="Arial" pitchFamily="34" charset="0"/>
              </a:rPr>
              <a:t>hoặc S. aureus). </a:t>
            </a:r>
            <a:endParaRPr lang="vi-VN" sz="2600" dirty="0" smtClean="0">
              <a:solidFill>
                <a:srgbClr val="0000CC"/>
              </a:solidFill>
              <a:cs typeface="Arial" pitchFamily="34" charset="0"/>
            </a:endParaRPr>
          </a:p>
          <a:p>
            <a:pPr algn="just"/>
            <a:r>
              <a:rPr lang="vi-VN" sz="2600" dirty="0" smtClean="0">
                <a:solidFill>
                  <a:srgbClr val="0000CC"/>
                </a:solidFill>
                <a:cs typeface="Arial" pitchFamily="34" charset="0"/>
              </a:rPr>
              <a:t>Tăng huyết </a:t>
            </a:r>
            <a:r>
              <a:rPr lang="vi-VN" sz="2600" dirty="0">
                <a:solidFill>
                  <a:srgbClr val="0000CC"/>
                </a:solidFill>
                <a:cs typeface="Arial" pitchFamily="34" charset="0"/>
              </a:rPr>
              <a:t>áp </a:t>
            </a:r>
            <a:endParaRPr lang="vi-VN" sz="2600" dirty="0" smtClean="0">
              <a:solidFill>
                <a:srgbClr val="0000CC"/>
              </a:solidFill>
              <a:cs typeface="Arial" pitchFamily="34" charset="0"/>
            </a:endParaRPr>
          </a:p>
          <a:p>
            <a:pPr algn="just"/>
            <a:r>
              <a:rPr lang="vi-VN" sz="2600" dirty="0" smtClean="0">
                <a:solidFill>
                  <a:srgbClr val="0000CC"/>
                </a:solidFill>
                <a:cs typeface="Arial" pitchFamily="34" charset="0"/>
              </a:rPr>
              <a:t> Huyết áp thấp: mất </a:t>
            </a:r>
            <a:r>
              <a:rPr lang="vi-VN" sz="2600" dirty="0">
                <a:solidFill>
                  <a:srgbClr val="0000CC"/>
                </a:solidFill>
                <a:cs typeface="Arial" pitchFamily="34" charset="0"/>
              </a:rPr>
              <a:t>máu, mất </a:t>
            </a:r>
            <a:r>
              <a:rPr lang="vi-VN" sz="2600" dirty="0" smtClean="0">
                <a:solidFill>
                  <a:srgbClr val="0000CC"/>
                </a:solidFill>
                <a:cs typeface="Arial" pitchFamily="34" charset="0"/>
              </a:rPr>
              <a:t>nước-điện </a:t>
            </a:r>
            <a:r>
              <a:rPr lang="vi-VN" sz="2600" dirty="0">
                <a:solidFill>
                  <a:srgbClr val="0000CC"/>
                </a:solidFill>
                <a:cs typeface="Arial" pitchFamily="34" charset="0"/>
              </a:rPr>
              <a:t>giải, hạ đường huyết</a:t>
            </a:r>
            <a:r>
              <a:rPr lang="vi-VN" sz="2600" dirty="0" smtClean="0">
                <a:solidFill>
                  <a:srgbClr val="0000CC"/>
                </a:solidFill>
                <a:cs typeface="Arial" pitchFamily="34" charset="0"/>
              </a:rPr>
              <a:t>…</a:t>
            </a:r>
            <a:endParaRPr lang="en-US" sz="2600"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8</a:t>
            </a:fld>
            <a:endParaRPr lang="en-US" dirty="0"/>
          </a:p>
        </p:txBody>
      </p:sp>
    </p:spTree>
    <p:extLst>
      <p:ext uri="{BB962C8B-B14F-4D97-AF65-F5344CB8AC3E}">
        <p14:creationId xmlns:p14="http://schemas.microsoft.com/office/powerpoint/2010/main" val="33642384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219201"/>
            <a:ext cx="7886700" cy="4351338"/>
          </a:xfrm>
        </p:spPr>
        <p:txBody>
          <a:bodyPr>
            <a:normAutofit/>
          </a:bodyPr>
          <a:lstStyle/>
          <a:p>
            <a:pPr marL="0" indent="0" algn="just">
              <a:buNone/>
            </a:pPr>
            <a:endParaRPr lang="en-US" sz="2400" dirty="0">
              <a:latin typeface="Arial" pitchFamily="34" charset="0"/>
              <a:cs typeface="Arial" pitchFamily="34" charset="0"/>
            </a:endParaRPr>
          </a:p>
          <a:p>
            <a:pPr marL="0" indent="0" algn="just">
              <a:buNone/>
            </a:pPr>
            <a:r>
              <a:rPr lang="vi-VN" sz="2400" b="1" u="sng" dirty="0" smtClean="0">
                <a:solidFill>
                  <a:srgbClr val="0000CC"/>
                </a:solidFill>
                <a:latin typeface="Arial" pitchFamily="34" charset="0"/>
                <a:cs typeface="Arial" pitchFamily="34" charset="0"/>
              </a:rPr>
              <a:t>CÂU HỎI 2</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Mảng bầm da là gì?</a:t>
            </a:r>
          </a:p>
          <a:p>
            <a:pPr marL="0" lvl="0" indent="0" algn="just">
              <a:buNone/>
            </a:pPr>
            <a:r>
              <a:rPr lang="en-US" sz="2400" b="1" dirty="0" smtClean="0">
                <a:solidFill>
                  <a:srgbClr val="FF0066"/>
                </a:solidFill>
                <a:latin typeface="Arial" pitchFamily="34" charset="0"/>
                <a:cs typeface="Arial" pitchFamily="34" charset="0"/>
              </a:rPr>
              <a:t>Vì </a:t>
            </a:r>
            <a:r>
              <a:rPr lang="en-US" sz="2400" b="1" dirty="0">
                <a:solidFill>
                  <a:srgbClr val="FF0066"/>
                </a:solidFill>
                <a:latin typeface="Arial" pitchFamily="34" charset="0"/>
                <a:cs typeface="Arial" pitchFamily="34" charset="0"/>
              </a:rPr>
              <a:t>sao bệnh nhân có mảng bầm da </a:t>
            </a:r>
            <a:r>
              <a:rPr lang="en-US" sz="2400" b="1" dirty="0" smtClean="0">
                <a:solidFill>
                  <a:srgbClr val="FF0066"/>
                </a:solidFill>
                <a:latin typeface="Arial" pitchFamily="34" charset="0"/>
                <a:cs typeface="Arial" pitchFamily="34" charset="0"/>
              </a:rPr>
              <a:t>?</a:t>
            </a:r>
          </a:p>
          <a:p>
            <a:pPr marL="0" lvl="0" indent="0" algn="just">
              <a:buNone/>
            </a:pPr>
            <a:r>
              <a:rPr lang="en-US" sz="2400" b="1" dirty="0">
                <a:solidFill>
                  <a:srgbClr val="FF0066"/>
                </a:solidFill>
                <a:latin typeface="Arial" pitchFamily="34" charset="0"/>
                <a:cs typeface="Arial" pitchFamily="34" charset="0"/>
              </a:rPr>
              <a:t>Phân biệt các nguyên nhân gây xuất huyết da niêm của bệnh nhân</a:t>
            </a:r>
          </a:p>
          <a:p>
            <a:pPr marL="0" lvl="0" indent="0" algn="just">
              <a:buNone/>
            </a:pPr>
            <a:endParaRPr lang="en-US" sz="2400" b="1" dirty="0">
              <a:solidFill>
                <a:srgbClr val="FF0066"/>
              </a:solidFill>
              <a:latin typeface="Arial" pitchFamily="34" charset="0"/>
              <a:cs typeface="Arial" pitchFamily="34" charset="0"/>
            </a:endParaRPr>
          </a:p>
          <a:p>
            <a:pPr marL="0" indent="0" algn="just">
              <a:buNone/>
            </a:pPr>
            <a:endParaRPr lang="en-US" sz="2400" b="1" dirty="0" smtClean="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9</a:t>
            </a:fld>
            <a:endParaRPr lang="en-US"/>
          </a:p>
        </p:txBody>
      </p:sp>
    </p:spTree>
    <p:extLst>
      <p:ext uri="{BB962C8B-B14F-4D97-AF65-F5344CB8AC3E}">
        <p14:creationId xmlns:p14="http://schemas.microsoft.com/office/powerpoint/2010/main" val="191184969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2740</TotalTime>
  <Words>4753</Words>
  <Application>Microsoft Office PowerPoint</Application>
  <PresentationFormat>On-screen Show (4:3)</PresentationFormat>
  <Paragraphs>721</Paragraphs>
  <Slides>65</Slides>
  <Notes>65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65</vt:i4>
      </vt:variant>
    </vt:vector>
  </HeadingPairs>
  <TitlesOfParts>
    <vt:vector size="73" baseType="lpstr">
      <vt:lpstr>SimSun</vt:lpstr>
      <vt:lpstr>Arial</vt:lpstr>
      <vt:lpstr>Calibri</vt:lpstr>
      <vt:lpstr>Calibri Light</vt:lpstr>
      <vt:lpstr>Symbol</vt:lpstr>
      <vt:lpstr>Times New Roman</vt:lpstr>
      <vt:lpstr>Wingdings</vt:lpstr>
      <vt:lpstr>Office Theme</vt:lpstr>
      <vt:lpstr>TRƯỜNG HỢP LÂM SÀNG  BỆNH SUY TỦY XƯƠNG  (APLASTIC ANEMIA)</vt:lpstr>
      <vt:lpstr>MỤC TIÊU HỌC TẬP</vt:lpstr>
      <vt:lpstr>HƯỚNG DẪN CHUẨN BỊ</vt:lpstr>
      <vt:lpstr>HƯỚNG DẪN CHUẨN BỊ</vt:lpstr>
      <vt:lpstr>CA LÂM SÀNG</vt:lpstr>
      <vt:lpstr>CÂU HỎI THẢO LUẬN </vt:lpstr>
      <vt:lpstr>PowerPoint Presentation</vt:lpstr>
      <vt:lpstr>PowerPoint Presentation</vt:lpstr>
      <vt:lpstr>CÂU HỎI THẢO LUẬN </vt:lpstr>
      <vt:lpstr>CÂU HỎI THẢO LUẬN </vt:lpstr>
      <vt:lpstr>CÂU HỎI THẢO LUẬN </vt:lpstr>
      <vt:lpstr>CÂU HỎI THẢO LUẬN </vt:lpstr>
      <vt:lpstr>CÂU HỎI THẢO LUẬN </vt:lpstr>
      <vt:lpstr>CÂU HỎI THẢO LUẬN </vt:lpstr>
      <vt:lpstr>BỆNH SỬ</vt:lpstr>
      <vt:lpstr>CÂU HỎI THẢO LUẬN </vt:lpstr>
      <vt:lpstr>CÂU HỎI THẢO LUẬN </vt:lpstr>
      <vt:lpstr>PowerPoint Presentation</vt:lpstr>
      <vt:lpstr>PowerPoint Presentation</vt:lpstr>
      <vt:lpstr>PowerPoint Presentation</vt:lpstr>
      <vt:lpstr>PowerPoint Presentation</vt:lpstr>
      <vt:lpstr>BỆNH SỬ (tt)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CÂU HỎI 8:</vt:lpstr>
      <vt:lpstr>PowerPoint Presentation</vt:lpstr>
      <vt:lpstr>PowerPoint Presentation</vt:lpstr>
      <vt:lpstr>1. Tổng phân tích tế bào máu  </vt:lpstr>
      <vt:lpstr>PowerPoint Presentation</vt:lpstr>
      <vt:lpstr>1. Tổng phân tích tế bào máu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 Kết quả sinh thiết tủy xương</vt:lpstr>
      <vt:lpstr>4. Kết quả sinh thiết tủy xương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CƠ CHẾ BỆNH SINH CỦA SUY TỦY MẮC PHẢI</vt:lpstr>
      <vt:lpstr>CƠ CHẾ BỆNH SINH CỦA SUY TỦY MẮC PHẢI</vt:lpstr>
      <vt:lpstr>PowerPoint Presentation</vt:lpstr>
      <vt:lpstr>PowerPoint Presentation</vt:lpstr>
      <vt:lpstr>PowerPoint Presentation</vt:lpstr>
      <vt:lpstr>PowerPoint Presentation</vt:lpstr>
      <vt:lpstr>2. Điều trị đặc hiệu</vt:lpstr>
      <vt:lpstr>PowerPoint Presentation</vt:lpstr>
      <vt:lpstr>KẾT LUẬN</vt:lpstr>
      <vt:lpstr>THÔNG TIN LIÊN LẠC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BỆNH SUY TỦY XƯƠNG</dc:title>
  <dc:creator>User</dc:creator>
  <cp:lastModifiedBy>MyPC</cp:lastModifiedBy>
  <cp:revision>411</cp:revision>
  <dcterms:created xsi:type="dcterms:W3CDTF">2019-05-28T08:04:25Z</dcterms:created>
  <dcterms:modified xsi:type="dcterms:W3CDTF">2020-08-31T15:12:08Z</dcterms:modified>
</cp:coreProperties>
</file>

<file path=docProps/thumbnail.jpeg>
</file>